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6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21CEDD-FCE1-4894-B337-5B325338434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52A8EC-7991-410C-BF5D-4F4325CC0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JEuZrvNYg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Foundations in Government </a:t>
            </a:r>
            <a:br>
              <a:rPr lang="en-US" dirty="0" smtClean="0"/>
            </a:br>
            <a:r>
              <a:rPr lang="en-US" dirty="0" smtClean="0"/>
              <a:t>and it’s Origins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Economies – Combination of Capitalism and Socialism</a:t>
            </a:r>
          </a:p>
          <a:p>
            <a:pPr lvl="1"/>
            <a:r>
              <a:rPr lang="en-US" sz="1800" dirty="0" smtClean="0"/>
              <a:t>Some Economists think the U.S. is this for these reasons:</a:t>
            </a:r>
          </a:p>
          <a:p>
            <a:pPr lvl="1"/>
            <a:r>
              <a:rPr lang="en-US" sz="1800" dirty="0" smtClean="0"/>
              <a:t>As federal governments grow they buy more goods, and services</a:t>
            </a:r>
          </a:p>
          <a:p>
            <a:pPr lvl="1"/>
            <a:r>
              <a:rPr lang="en-US" sz="1800" dirty="0" smtClean="0"/>
              <a:t>More and more regulations to industries – Some are important and others are totally insane</a:t>
            </a:r>
          </a:p>
          <a:p>
            <a:pPr lvl="1"/>
            <a:r>
              <a:rPr lang="en-US" sz="1800" dirty="0" smtClean="0"/>
              <a:t>Temporary government programs during the depression that were then magically entrenched in our society. Private or Government Construction companies, which do you prefer?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the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8991599" cy="45334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Socialism – Government controls almost everything from wages to distribution of who gets those goods.</a:t>
            </a:r>
          </a:p>
          <a:p>
            <a:pPr lvl="1"/>
            <a:r>
              <a:rPr lang="en-US" sz="2000" dirty="0" smtClean="0"/>
              <a:t>Why does Socialism always fail? Four factors</a:t>
            </a:r>
          </a:p>
          <a:p>
            <a:pPr lvl="2"/>
            <a:r>
              <a:rPr lang="en-US" sz="1800" dirty="0" smtClean="0"/>
              <a:t>1. Little to no knowledge of the industry</a:t>
            </a:r>
          </a:p>
          <a:p>
            <a:pPr lvl="2"/>
            <a:r>
              <a:rPr lang="en-US" sz="1800" dirty="0" smtClean="0"/>
              <a:t>2. Unreasonable regulations and demands on every industry</a:t>
            </a:r>
          </a:p>
          <a:p>
            <a:pPr lvl="2"/>
            <a:r>
              <a:rPr lang="en-US" sz="1800" dirty="0" smtClean="0"/>
              <a:t>3. Kills innovation totally</a:t>
            </a:r>
          </a:p>
          <a:p>
            <a:pPr lvl="2"/>
            <a:r>
              <a:rPr lang="en-US" sz="1800" dirty="0" smtClean="0"/>
              <a:t>4. Runs out of the money</a:t>
            </a:r>
            <a:endParaRPr lang="en-US" dirty="0"/>
          </a:p>
          <a:p>
            <a:pPr lvl="1"/>
            <a:r>
              <a:rPr lang="en-US" dirty="0" smtClean="0"/>
              <a:t>Places it has failed</a:t>
            </a:r>
          </a:p>
          <a:p>
            <a:pPr lvl="2"/>
            <a:r>
              <a:rPr lang="en-US" dirty="0" smtClean="0"/>
              <a:t>Italy</a:t>
            </a:r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Norway</a:t>
            </a:r>
          </a:p>
          <a:p>
            <a:pPr lvl="2"/>
            <a:r>
              <a:rPr lang="en-US" dirty="0" smtClean="0"/>
              <a:t>France Again</a:t>
            </a:r>
          </a:p>
          <a:p>
            <a:pPr lvl="2"/>
            <a:r>
              <a:rPr lang="en-US" dirty="0" smtClean="0"/>
              <a:t>Poland</a:t>
            </a:r>
          </a:p>
          <a:p>
            <a:pPr lvl="2"/>
            <a:r>
              <a:rPr lang="en-US" dirty="0" smtClean="0"/>
              <a:t>Switzerland</a:t>
            </a:r>
          </a:p>
          <a:p>
            <a:pPr lvl="2"/>
            <a:r>
              <a:rPr lang="en-US" dirty="0" smtClean="0"/>
              <a:t>Belgium</a:t>
            </a:r>
          </a:p>
          <a:p>
            <a:pPr lvl="2"/>
            <a:r>
              <a:rPr lang="en-US" dirty="0" smtClean="0"/>
              <a:t>India</a:t>
            </a:r>
          </a:p>
          <a:p>
            <a:pPr lvl="2"/>
            <a:r>
              <a:rPr lang="en-US" dirty="0" smtClean="0"/>
              <a:t>Shall I go on?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248347"/>
            <a:ext cx="8915401" cy="453345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Democratic Socialism – Redistribution of wealth </a:t>
            </a:r>
          </a:p>
          <a:p>
            <a:pPr lvl="1"/>
            <a:r>
              <a:rPr lang="en-US" sz="1800" dirty="0"/>
              <a:t>Why it also has failed everywhere it has been implemented</a:t>
            </a:r>
          </a:p>
          <a:p>
            <a:pPr lvl="2"/>
            <a:r>
              <a:rPr lang="en-US" sz="1600" dirty="0" smtClean="0"/>
              <a:t>1. Perpetuates laziness – If I don’t have to work for it, then why work</a:t>
            </a:r>
          </a:p>
          <a:p>
            <a:pPr lvl="2"/>
            <a:r>
              <a:rPr lang="en-US" sz="1600" dirty="0" smtClean="0"/>
              <a:t>2. Kills innovation</a:t>
            </a:r>
          </a:p>
          <a:p>
            <a:pPr lvl="2"/>
            <a:r>
              <a:rPr lang="en-US" sz="1600" dirty="0" smtClean="0"/>
              <a:t>3. Creates class warfare on a massive scale</a:t>
            </a:r>
          </a:p>
          <a:p>
            <a:pPr lvl="2"/>
            <a:r>
              <a:rPr lang="en-US" sz="1600" dirty="0" smtClean="0"/>
              <a:t>4. Increases dependencies</a:t>
            </a:r>
          </a:p>
          <a:p>
            <a:pPr lvl="2"/>
            <a:r>
              <a:rPr lang="en-US" sz="1600" dirty="0" smtClean="0"/>
              <a:t>5. Runs out of Money</a:t>
            </a:r>
          </a:p>
          <a:p>
            <a:pPr lvl="2"/>
            <a:r>
              <a:rPr lang="en-US" sz="1600" dirty="0" smtClean="0"/>
              <a:t>6. Gives the government more power than was intended</a:t>
            </a:r>
          </a:p>
          <a:p>
            <a:pPr lvl="2"/>
            <a:r>
              <a:rPr lang="en-US" sz="1600" dirty="0" smtClean="0"/>
              <a:t>7. Creates unstable communities</a:t>
            </a:r>
          </a:p>
          <a:p>
            <a:pPr lvl="2"/>
            <a:r>
              <a:rPr lang="en-US" sz="1600" dirty="0" smtClean="0"/>
              <a:t>8. Little to no knowledge of the industry</a:t>
            </a:r>
          </a:p>
          <a:p>
            <a:pPr lvl="2"/>
            <a:r>
              <a:rPr lang="en-US" sz="1600" dirty="0" smtClean="0"/>
              <a:t>9. etc.</a:t>
            </a:r>
          </a:p>
          <a:p>
            <a:pPr lvl="1"/>
            <a:r>
              <a:rPr lang="en-US" sz="1800" dirty="0" smtClean="0"/>
              <a:t>Places it Failed</a:t>
            </a:r>
          </a:p>
          <a:p>
            <a:pPr lvl="2"/>
            <a:r>
              <a:rPr lang="en-US" sz="1600" dirty="0" smtClean="0"/>
              <a:t>France</a:t>
            </a:r>
          </a:p>
          <a:p>
            <a:pPr lvl="2"/>
            <a:r>
              <a:rPr lang="en-US" sz="1600" dirty="0" smtClean="0"/>
              <a:t>Greece</a:t>
            </a:r>
          </a:p>
          <a:p>
            <a:pPr lvl="2"/>
            <a:r>
              <a:rPr lang="en-US" sz="1600" dirty="0" smtClean="0"/>
              <a:t>Detroit , MI</a:t>
            </a:r>
          </a:p>
          <a:p>
            <a:pPr lvl="2"/>
            <a:r>
              <a:rPr lang="en-US" sz="1600" dirty="0" smtClean="0"/>
              <a:t>LA, California </a:t>
            </a:r>
          </a:p>
          <a:p>
            <a:pPr lvl="2"/>
            <a:r>
              <a:rPr lang="en-US" sz="1600" dirty="0" smtClean="0"/>
              <a:t>Brooklyn, New York </a:t>
            </a:r>
          </a:p>
          <a:p>
            <a:pPr lvl="2"/>
            <a:r>
              <a:rPr lang="en-US" sz="1600" dirty="0" smtClean="0"/>
              <a:t>Cuyahoga , Ohio</a:t>
            </a:r>
          </a:p>
          <a:p>
            <a:pPr lvl="2"/>
            <a:r>
              <a:rPr lang="en-US" sz="1600" dirty="0" smtClean="0"/>
              <a:t>Again Shall I go on? 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8991599" cy="45334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Communism – Total government control.</a:t>
            </a:r>
          </a:p>
          <a:p>
            <a:pPr lvl="1"/>
            <a:r>
              <a:rPr lang="en-US" dirty="0" smtClean="0"/>
              <a:t>Controls the Following</a:t>
            </a:r>
          </a:p>
          <a:p>
            <a:pPr lvl="2"/>
            <a:r>
              <a:rPr lang="en-US" dirty="0" smtClean="0"/>
              <a:t>What to Produce</a:t>
            </a:r>
          </a:p>
          <a:p>
            <a:pPr lvl="2"/>
            <a:r>
              <a:rPr lang="en-US" dirty="0" smtClean="0"/>
              <a:t>How to Produce</a:t>
            </a:r>
          </a:p>
          <a:p>
            <a:pPr lvl="2"/>
            <a:r>
              <a:rPr lang="en-US" dirty="0" smtClean="0"/>
              <a:t>What to distribute</a:t>
            </a:r>
          </a:p>
          <a:p>
            <a:pPr lvl="2"/>
            <a:r>
              <a:rPr lang="en-US" dirty="0" smtClean="0"/>
              <a:t>How to Distribute</a:t>
            </a:r>
          </a:p>
          <a:p>
            <a:pPr lvl="2"/>
            <a:r>
              <a:rPr lang="en-US" dirty="0" smtClean="0"/>
              <a:t>What goods and services are produced</a:t>
            </a:r>
          </a:p>
          <a:p>
            <a:pPr lvl="1"/>
            <a:r>
              <a:rPr lang="en-US" dirty="0" smtClean="0"/>
              <a:t>Why does it fail</a:t>
            </a:r>
          </a:p>
          <a:p>
            <a:pPr lvl="2"/>
            <a:r>
              <a:rPr lang="en-US" dirty="0"/>
              <a:t>1. Little to no knowledge of the industry</a:t>
            </a:r>
          </a:p>
          <a:p>
            <a:pPr lvl="2"/>
            <a:r>
              <a:rPr lang="en-US" dirty="0"/>
              <a:t>2. Unreasonable regulations and demands on every industry</a:t>
            </a:r>
          </a:p>
          <a:p>
            <a:pPr lvl="2"/>
            <a:r>
              <a:rPr lang="en-US" dirty="0"/>
              <a:t>3. Kills innovation totally</a:t>
            </a:r>
          </a:p>
          <a:p>
            <a:pPr lvl="2"/>
            <a:r>
              <a:rPr lang="en-US" dirty="0"/>
              <a:t>4. Runs out of the money</a:t>
            </a:r>
          </a:p>
          <a:p>
            <a:pPr lvl="1"/>
            <a:r>
              <a:rPr lang="en-US" dirty="0" smtClean="0"/>
              <a:t>Where has it been implemented</a:t>
            </a:r>
          </a:p>
          <a:p>
            <a:pPr lvl="2"/>
            <a:r>
              <a:rPr lang="en-US" dirty="0" smtClean="0"/>
              <a:t>Russia</a:t>
            </a:r>
          </a:p>
          <a:p>
            <a:pPr lvl="2"/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All over the Middle East</a:t>
            </a:r>
          </a:p>
          <a:p>
            <a:pPr lvl="2"/>
            <a:r>
              <a:rPr lang="en-US" dirty="0" smtClean="0"/>
              <a:t>Italy</a:t>
            </a:r>
          </a:p>
          <a:p>
            <a:pPr lvl="2"/>
            <a:r>
              <a:rPr lang="en-US" dirty="0" smtClean="0"/>
              <a:t>Many of the countries in the old Austria Hungry Region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 and Balances – This system allows for the power to be limited by other branches of the government.</a:t>
            </a:r>
          </a:p>
          <a:p>
            <a:r>
              <a:rPr lang="en-US" dirty="0" smtClean="0"/>
              <a:t>Political Parties – A group organized around a common interest and goals, they then compete against each other in elections.</a:t>
            </a:r>
          </a:p>
          <a:p>
            <a:r>
              <a:rPr lang="en-US" dirty="0" smtClean="0"/>
              <a:t>Constitution – Establishes the basic structure of government and rights of the people. It acts as the Supreme law of the 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Confederacy – A union of sovereign states with a weak central power; the U.S. would eventually move on to a federal system with a strong central government</a:t>
            </a:r>
          </a:p>
          <a:p>
            <a:r>
              <a:rPr lang="en-US" dirty="0" smtClean="0"/>
              <a:t>Rule of Law – Consistent enforcement of laws; anyone who breaks the laws are held accountable.</a:t>
            </a:r>
          </a:p>
          <a:p>
            <a:pPr lvl="1"/>
            <a:r>
              <a:rPr lang="en-US" dirty="0" smtClean="0"/>
              <a:t>This does not mean the court of public appeal decides the outcome once an arrest is made.</a:t>
            </a:r>
          </a:p>
          <a:p>
            <a:pPr lvl="2"/>
            <a:r>
              <a:rPr lang="en-US" dirty="0" smtClean="0"/>
              <a:t>The process as a whole for rule of law looks like this: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7818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Democracy – With a democracy you will find the following:</a:t>
            </a:r>
          </a:p>
          <a:p>
            <a:pPr lvl="1"/>
            <a:r>
              <a:rPr lang="en-US" dirty="0" smtClean="0"/>
              <a:t>Constitution – Set of Laws as we already explained</a:t>
            </a:r>
          </a:p>
          <a:p>
            <a:pPr lvl="1"/>
            <a:r>
              <a:rPr lang="en-US" dirty="0" smtClean="0"/>
              <a:t>Political Parties – Can be two or more</a:t>
            </a:r>
          </a:p>
          <a:p>
            <a:pPr lvl="1"/>
            <a:r>
              <a:rPr lang="en-US" dirty="0" smtClean="0"/>
              <a:t>Representatives who make laws</a:t>
            </a:r>
          </a:p>
          <a:p>
            <a:r>
              <a:rPr lang="en-US" dirty="0" smtClean="0"/>
              <a:t>A key to remember what gives us all of our freedoms, from speech to trial is our Bill of Rights</a:t>
            </a:r>
          </a:p>
          <a:p>
            <a:r>
              <a:rPr lang="en-US" dirty="0" smtClean="0"/>
              <a:t>The reason we are a republic and not a democracy is that there is suppose to be a proper limitation of government power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one change the Constitution?</a:t>
            </a:r>
          </a:p>
          <a:p>
            <a:pPr lvl="1"/>
            <a:r>
              <a:rPr lang="en-US" dirty="0" smtClean="0"/>
              <a:t>Yes Correct. How does one change the Constitution?</a:t>
            </a:r>
          </a:p>
          <a:p>
            <a:pPr lvl="2"/>
            <a:r>
              <a:rPr lang="en-US" dirty="0" smtClean="0"/>
              <a:t>Through a process called Amendments</a:t>
            </a:r>
          </a:p>
          <a:p>
            <a:r>
              <a:rPr lang="en-US" dirty="0" smtClean="0"/>
              <a:t>What of the two party system?</a:t>
            </a:r>
          </a:p>
          <a:p>
            <a:pPr lvl="1"/>
            <a:r>
              <a:rPr lang="en-US" dirty="0" smtClean="0"/>
              <a:t>Since 1932, they have won 12 of the 21 election cycles. An okay split. </a:t>
            </a:r>
          </a:p>
          <a:p>
            <a:pPr lvl="2"/>
            <a:r>
              <a:rPr lang="en-US" dirty="0" smtClean="0"/>
              <a:t>Some people are concerned however, because when multiple parties run, but the same party always wins, you have the makings of an Oligarchy</a:t>
            </a:r>
          </a:p>
          <a:p>
            <a:r>
              <a:rPr lang="en-US" dirty="0" smtClean="0"/>
              <a:t>Take a look at this: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7" y="2971800"/>
            <a:ext cx="4305488" cy="31241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1800"/>
            <a:ext cx="4323437" cy="3124200"/>
          </a:xfrm>
        </p:spPr>
      </p:pic>
    </p:spTree>
    <p:extLst>
      <p:ext uri="{BB962C8B-B14F-4D97-AF65-F5344CB8AC3E}">
        <p14:creationId xmlns:p14="http://schemas.microsoft.com/office/powerpoint/2010/main" val="17023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599"/>
            <a:ext cx="7745505" cy="4648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1.Establish</a:t>
            </a:r>
          </a:p>
          <a:p>
            <a:r>
              <a:rPr lang="en-US" dirty="0" smtClean="0"/>
              <a:t>2. Levy</a:t>
            </a:r>
          </a:p>
          <a:p>
            <a:r>
              <a:rPr lang="en-US" dirty="0" smtClean="0"/>
              <a:t>3. Vital</a:t>
            </a:r>
          </a:p>
          <a:p>
            <a:r>
              <a:rPr lang="en-US" dirty="0" smtClean="0"/>
              <a:t>4. Limited Government</a:t>
            </a:r>
          </a:p>
          <a:p>
            <a:r>
              <a:rPr lang="en-US" dirty="0" smtClean="0"/>
              <a:t>5. Representative Government</a:t>
            </a:r>
          </a:p>
          <a:p>
            <a:r>
              <a:rPr lang="en-US" dirty="0" smtClean="0"/>
              <a:t>6. Charter</a:t>
            </a:r>
          </a:p>
          <a:p>
            <a:r>
              <a:rPr lang="en-US" dirty="0" smtClean="0"/>
              <a:t>7. Anarchy</a:t>
            </a:r>
          </a:p>
          <a:p>
            <a:r>
              <a:rPr lang="en-US" dirty="0" smtClean="0"/>
              <a:t>8. Government</a:t>
            </a:r>
          </a:p>
          <a:p>
            <a:r>
              <a:rPr lang="en-US" dirty="0" smtClean="0"/>
              <a:t>9. Nation State</a:t>
            </a:r>
          </a:p>
          <a:p>
            <a:r>
              <a:rPr lang="en-US" dirty="0" smtClean="0"/>
              <a:t>10. Country</a:t>
            </a:r>
          </a:p>
          <a:p>
            <a:r>
              <a:rPr lang="en-US" dirty="0" smtClean="0"/>
              <a:t>11. Sovereignty</a:t>
            </a:r>
          </a:p>
          <a:p>
            <a:r>
              <a:rPr lang="en-US" dirty="0" smtClean="0"/>
              <a:t>12. Divine Right</a:t>
            </a:r>
          </a:p>
          <a:p>
            <a:r>
              <a:rPr lang="en-US" dirty="0" smtClean="0"/>
              <a:t>13. Social Contract</a:t>
            </a:r>
          </a:p>
          <a:p>
            <a:r>
              <a:rPr lang="en-US" dirty="0" smtClean="0"/>
              <a:t>14. Philosopher</a:t>
            </a:r>
          </a:p>
          <a:p>
            <a:r>
              <a:rPr lang="en-US" dirty="0" smtClean="0"/>
              <a:t>15. Theory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for </a:t>
            </a:r>
            <a:r>
              <a:rPr lang="en-US" dirty="0"/>
              <a:t>U</a:t>
            </a:r>
            <a:r>
              <a:rPr lang="en-US" dirty="0" smtClean="0"/>
              <a:t>nit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So what if we take more from the rich and give to the lower classes, what would happen?</a:t>
            </a:r>
          </a:p>
          <a:p>
            <a:r>
              <a:rPr lang="en-US" dirty="0" smtClean="0"/>
              <a:t>If a democracy becomes an Oligarchy this always happens</a:t>
            </a:r>
          </a:p>
          <a:p>
            <a:pPr lvl="1"/>
            <a:r>
              <a:rPr lang="en-US" dirty="0" smtClean="0"/>
              <a:t>Rich get richer, at the expense of others. How?</a:t>
            </a:r>
          </a:p>
          <a:p>
            <a:pPr lvl="2"/>
            <a:r>
              <a:rPr lang="en-US" dirty="0" smtClean="0"/>
              <a:t>Through price gouging or worse.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87737"/>
            <a:ext cx="8229600" cy="1731982"/>
          </a:xfrm>
        </p:spPr>
        <p:txBody>
          <a:bodyPr/>
          <a:lstStyle/>
          <a:p>
            <a:r>
              <a:rPr lang="en-US" dirty="0" smtClean="0"/>
              <a:t>Origins and Government in </a:t>
            </a:r>
            <a:br>
              <a:rPr lang="en-US" dirty="0" smtClean="0"/>
            </a:br>
            <a:r>
              <a:rPr lang="en-US" dirty="0" smtClean="0"/>
              <a:t>Colonial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Deeper look</a:t>
            </a:r>
          </a:p>
          <a:p>
            <a:r>
              <a:rPr lang="en-US" dirty="0" smtClean="0"/>
              <a:t>At</a:t>
            </a:r>
          </a:p>
          <a:p>
            <a:r>
              <a:rPr lang="en-US" dirty="0" smtClean="0"/>
              <a:t>American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476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U.S. Culture what is it?</a:t>
            </a:r>
          </a:p>
          <a:p>
            <a:pPr lvl="1"/>
            <a:r>
              <a:rPr lang="en-US" sz="1600" dirty="0" smtClean="0"/>
              <a:t>This country was founded on Judeo-Christian values, and ideas</a:t>
            </a:r>
          </a:p>
          <a:p>
            <a:pPr lvl="1"/>
            <a:r>
              <a:rPr lang="en-US" sz="1600" dirty="0" smtClean="0"/>
              <a:t>These principles made an important contribution to the founding documents and culture of the United States</a:t>
            </a:r>
          </a:p>
          <a:p>
            <a:pPr lvl="1"/>
            <a:r>
              <a:rPr lang="en-US" sz="1600" dirty="0" smtClean="0"/>
              <a:t>Our Culture is unique it consists of the following</a:t>
            </a:r>
          </a:p>
          <a:p>
            <a:pPr lvl="2"/>
            <a:r>
              <a:rPr lang="en-US" sz="1400" dirty="0" smtClean="0"/>
              <a:t>Working with all types of races, religions, and wealth status</a:t>
            </a:r>
          </a:p>
          <a:p>
            <a:pPr lvl="2"/>
            <a:r>
              <a:rPr lang="en-US" sz="1400" dirty="0" smtClean="0"/>
              <a:t>Baseball</a:t>
            </a:r>
          </a:p>
          <a:p>
            <a:pPr lvl="2"/>
            <a:r>
              <a:rPr lang="en-US" sz="1400" dirty="0" smtClean="0"/>
              <a:t>Bar B Q – Hot Dogs, and Apple Pies</a:t>
            </a:r>
          </a:p>
          <a:p>
            <a:pPr lvl="2"/>
            <a:r>
              <a:rPr lang="en-US" sz="1400" dirty="0" smtClean="0"/>
              <a:t>Family dinner – sit down and eat as a family. Dinner is the biggest meal</a:t>
            </a:r>
          </a:p>
          <a:p>
            <a:pPr lvl="2"/>
            <a:r>
              <a:rPr lang="en-US" sz="1400" dirty="0" smtClean="0"/>
              <a:t>Hard working – We are one of four major countries that have a five days a week 40 hour work week. </a:t>
            </a:r>
          </a:p>
          <a:p>
            <a:pPr lvl="2"/>
            <a:r>
              <a:rPr lang="en-US" sz="1400" dirty="0" smtClean="0"/>
              <a:t>Rock and Roll</a:t>
            </a:r>
          </a:p>
          <a:p>
            <a:pPr lvl="2"/>
            <a:r>
              <a:rPr lang="en-US" sz="1400" dirty="0" smtClean="0"/>
              <a:t>Modern Christmas celebration - Was originally for the upper-class U.S. by the mid 1800’s changed the concept</a:t>
            </a:r>
          </a:p>
          <a:p>
            <a:pPr lvl="2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building blocks of our government stems from two key concepts:</a:t>
            </a:r>
          </a:p>
          <a:p>
            <a:pPr lvl="1"/>
            <a:r>
              <a:rPr lang="en-US" sz="1600" dirty="0" smtClean="0"/>
              <a:t>Limited Government – Concept of governments power is not absolute. Think of it this way:</a:t>
            </a:r>
          </a:p>
          <a:p>
            <a:pPr lvl="2"/>
            <a:r>
              <a:rPr lang="en-US" sz="1400" dirty="0" smtClean="0"/>
              <a:t>Government does not have the authority to tell you what foods you can eat, how much you can spend, or how live your daily life.</a:t>
            </a:r>
          </a:p>
          <a:p>
            <a:pPr lvl="1"/>
            <a:r>
              <a:rPr lang="en-US" sz="1600" dirty="0" smtClean="0"/>
              <a:t>Representative Government – A system of government where people elect delegates to make laws and conduct the government</a:t>
            </a:r>
          </a:p>
          <a:p>
            <a:r>
              <a:rPr lang="en-US" sz="1800" dirty="0" smtClean="0"/>
              <a:t>By the 1200’s this concept really took off. The Magna Carta was signed by the King by force of the British Nobles.</a:t>
            </a:r>
          </a:p>
          <a:p>
            <a:pPr lvl="2"/>
            <a:r>
              <a:rPr lang="en-US" sz="1400" dirty="0" smtClean="0"/>
              <a:t>No not that Santa Maria, the Magna Carta</a:t>
            </a:r>
          </a:p>
          <a:p>
            <a:pPr marL="777240" lvl="2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447800"/>
          </a:xfrm>
        </p:spPr>
        <p:txBody>
          <a:bodyPr/>
          <a:lstStyle/>
          <a:p>
            <a:r>
              <a:rPr lang="en-US" dirty="0" smtClean="0"/>
              <a:t>Origins – Where it all </a:t>
            </a:r>
            <a:r>
              <a:rPr lang="en-US" dirty="0" smtClean="0"/>
              <a:t>comes </a:t>
            </a:r>
            <a:r>
              <a:rPr lang="en-US" dirty="0" smtClean="0"/>
              <a:t>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95800"/>
            <a:ext cx="362494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Yes that’s it! ……….&gt;</a:t>
            </a:r>
          </a:p>
          <a:p>
            <a:r>
              <a:rPr lang="en-US" sz="1800" dirty="0" smtClean="0"/>
              <a:t>The English Bill of Rights – 1688</a:t>
            </a:r>
          </a:p>
          <a:p>
            <a:pPr lvl="1"/>
            <a:r>
              <a:rPr lang="en-US" sz="1600" dirty="0" smtClean="0"/>
              <a:t>The British still had issues so they pushed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the King out and established Parliament.</a:t>
            </a:r>
          </a:p>
          <a:p>
            <a:pPr lvl="1"/>
            <a:r>
              <a:rPr lang="en-US" sz="1600" dirty="0" smtClean="0"/>
              <a:t>1689 Parliament passed the English Bill</a:t>
            </a:r>
          </a:p>
          <a:p>
            <a:pPr marL="777240" lvl="2" indent="0">
              <a:buNone/>
            </a:pPr>
            <a:r>
              <a:rPr lang="en-US" sz="1400" dirty="0" smtClean="0"/>
              <a:t>Of rights. It stated</a:t>
            </a:r>
          </a:p>
          <a:p>
            <a:pPr lvl="2"/>
            <a:r>
              <a:rPr lang="en-US" sz="1400" dirty="0" smtClean="0"/>
              <a:t>Monarchs do not have complete authority</a:t>
            </a:r>
          </a:p>
          <a:p>
            <a:pPr lvl="2"/>
            <a:r>
              <a:rPr lang="en-US" sz="1400" dirty="0" smtClean="0"/>
              <a:t>Monarchs must have parliamentary support</a:t>
            </a:r>
          </a:p>
          <a:p>
            <a:pPr marL="777240" lvl="2" indent="0">
              <a:buNone/>
            </a:pPr>
            <a:r>
              <a:rPr lang="en-US" sz="1400" dirty="0" smtClean="0"/>
              <a:t>         to raise taxes</a:t>
            </a:r>
          </a:p>
          <a:p>
            <a:pPr lvl="2"/>
            <a:r>
              <a:rPr lang="en-US" sz="1400" dirty="0" smtClean="0"/>
              <a:t>The people have the right to petition the </a:t>
            </a:r>
          </a:p>
          <a:p>
            <a:pPr marL="777240" lvl="2" indent="0">
              <a:buNone/>
            </a:pPr>
            <a:r>
              <a:rPr lang="en-US" sz="1400" dirty="0" smtClean="0"/>
              <a:t>         government and have the right to a fair and</a:t>
            </a:r>
          </a:p>
          <a:p>
            <a:pPr marL="777240" lvl="2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speedy trial</a:t>
            </a:r>
          </a:p>
          <a:p>
            <a:pPr lvl="2"/>
            <a:r>
              <a:rPr lang="en-US" sz="1400" dirty="0" smtClean="0"/>
              <a:t>People should not be subject to cruel and unusual punishment or excessive fines or bails.</a:t>
            </a:r>
          </a:p>
          <a:p>
            <a:r>
              <a:rPr lang="en-US" sz="1800" dirty="0" smtClean="0"/>
              <a:t>Sound familiar? </a:t>
            </a:r>
            <a:endParaRPr lang="en-US" sz="1800" dirty="0"/>
          </a:p>
          <a:p>
            <a:r>
              <a:rPr lang="en-US" sz="1800" dirty="0" smtClean="0"/>
              <a:t>It should some of our constitutional rights are in there.</a:t>
            </a:r>
          </a:p>
          <a:p>
            <a:pPr marL="41148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4478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462463" cy="36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English Law – had major influences on the colonies.</a:t>
            </a:r>
          </a:p>
          <a:p>
            <a:r>
              <a:rPr lang="en-US" sz="1800" dirty="0" smtClean="0"/>
              <a:t>New Political Ideas – The Social Contract, and Natural Rights</a:t>
            </a:r>
          </a:p>
          <a:p>
            <a:r>
              <a:rPr lang="en-US" sz="1800" dirty="0" smtClean="0"/>
              <a:t>Colonial Governments </a:t>
            </a:r>
          </a:p>
          <a:p>
            <a:pPr lvl="1"/>
            <a:r>
              <a:rPr lang="en-US" sz="1600" dirty="0" smtClean="0"/>
              <a:t>Each of the  13 colonies had their own government, their own court system, and their own legislature (elected at least in part)</a:t>
            </a:r>
          </a:p>
          <a:p>
            <a:r>
              <a:rPr lang="en-US" sz="1800" dirty="0" smtClean="0"/>
              <a:t>Written Constitutions </a:t>
            </a:r>
          </a:p>
          <a:p>
            <a:pPr lvl="1"/>
            <a:r>
              <a:rPr lang="en-US" sz="1600" dirty="0" smtClean="0"/>
              <a:t>Mayflower Compact – allowed for self-government</a:t>
            </a:r>
          </a:p>
          <a:p>
            <a:pPr lvl="1"/>
            <a:r>
              <a:rPr lang="en-US" sz="1600" dirty="0" smtClean="0"/>
              <a:t>Charter – Gave people of Connecticut the right to elect guvnors, judges, and representatives. </a:t>
            </a:r>
          </a:p>
          <a:p>
            <a:pPr lvl="2"/>
            <a:r>
              <a:rPr lang="en-US" sz="1400" dirty="0" smtClean="0"/>
              <a:t>Known as the first American Constitution. Soon after other colonies wrote their own charters</a:t>
            </a:r>
          </a:p>
          <a:p>
            <a:r>
              <a:rPr lang="en-US" sz="1800" dirty="0" smtClean="0"/>
              <a:t>Colonial Legislatures – mostly appointed by the king, and in some area’s the king even appointed church leaders</a:t>
            </a:r>
          </a:p>
          <a:p>
            <a:pPr lvl="1"/>
            <a:r>
              <a:rPr lang="en-US" sz="1600" dirty="0" smtClean="0"/>
              <a:t>By the mid 1700’s legislative bodies  were dominant in political life, and by 1776 was entrenched in colonial life.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influenced the American Government</a:t>
            </a:r>
          </a:p>
          <a:p>
            <a:r>
              <a:rPr lang="en-US" dirty="0" smtClean="0"/>
              <a:t>Sir William Blackstone </a:t>
            </a:r>
          </a:p>
          <a:p>
            <a:pPr lvl="1"/>
            <a:r>
              <a:rPr lang="en-US" sz="1600" dirty="0" smtClean="0"/>
              <a:t>Believed in the law of Nature a concept</a:t>
            </a:r>
          </a:p>
          <a:p>
            <a:pPr marL="411480" lvl="1" indent="0">
              <a:buNone/>
            </a:pPr>
            <a:r>
              <a:rPr lang="en-US" sz="1600" dirty="0" smtClean="0"/>
              <a:t>        found government worship repulsive</a:t>
            </a:r>
          </a:p>
          <a:p>
            <a:pPr lvl="1"/>
            <a:r>
              <a:rPr lang="en-US" sz="1600" dirty="0" smtClean="0"/>
              <a:t>The law of Nature, as found in the Bible,</a:t>
            </a:r>
          </a:p>
          <a:p>
            <a:pPr marL="411480" lvl="1" indent="0">
              <a:buNone/>
            </a:pPr>
            <a:r>
              <a:rPr lang="en-US" sz="1600" dirty="0" smtClean="0"/>
              <a:t>        is perfect and supreme no human law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should be made to contradict it.</a:t>
            </a:r>
          </a:p>
          <a:p>
            <a:r>
              <a:rPr lang="en-US" sz="1800" dirty="0" smtClean="0"/>
              <a:t>Essentially what is he saying here?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3746500" cy="4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Hobbs </a:t>
            </a:r>
          </a:p>
          <a:p>
            <a:pPr lvl="1"/>
            <a:r>
              <a:rPr lang="en-US" sz="1800" dirty="0" smtClean="0"/>
              <a:t>Believed a forceful government was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necessary to maintain control.</a:t>
            </a:r>
          </a:p>
          <a:p>
            <a:pPr lvl="1"/>
            <a:r>
              <a:rPr lang="en-US" sz="1800" dirty="0" smtClean="0"/>
              <a:t>Did not have a high opinion of people as a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whole.</a:t>
            </a:r>
          </a:p>
          <a:p>
            <a:pPr lvl="1"/>
            <a:r>
              <a:rPr lang="en-US" sz="1800" dirty="0" smtClean="0"/>
              <a:t>The natural state of man is war. People live</a:t>
            </a:r>
          </a:p>
          <a:p>
            <a:pPr marL="411480" lvl="1" indent="0">
              <a:buNone/>
            </a:pPr>
            <a:r>
              <a:rPr lang="en-US" sz="1800" dirty="0" smtClean="0"/>
              <a:t>       in fear of one another, which is why man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/>
              <a:t> </a:t>
            </a:r>
            <a:r>
              <a:rPr lang="en-US" sz="1800" dirty="0" smtClean="0"/>
              <a:t>is willing to trade individual liberty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for the security of living in a society under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 government</a:t>
            </a:r>
          </a:p>
          <a:p>
            <a:pPr lvl="1"/>
            <a:r>
              <a:rPr lang="en-US" sz="1800" dirty="0" smtClean="0"/>
              <a:t>Do you agree?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524000"/>
          </a:xfrm>
        </p:spPr>
        <p:txBody>
          <a:bodyPr/>
          <a:lstStyle/>
          <a:p>
            <a:r>
              <a:rPr lang="en-US" dirty="0" smtClean="0"/>
              <a:t>Origins -Where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3124200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745505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Locke</a:t>
            </a:r>
          </a:p>
          <a:p>
            <a:pPr lvl="1"/>
            <a:r>
              <a:rPr lang="en-US" sz="1800" dirty="0" smtClean="0"/>
              <a:t>Believed Men are born equal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and with rights that can’t be denied</a:t>
            </a:r>
          </a:p>
          <a:p>
            <a:pPr lvl="1"/>
            <a:r>
              <a:rPr lang="en-US" sz="1800" dirty="0" smtClean="0"/>
              <a:t>Had a belief that people had a right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to live freely and wanted to </a:t>
            </a:r>
            <a:r>
              <a:rPr lang="en-US" sz="1800" dirty="0" smtClean="0"/>
              <a:t>live with</a:t>
            </a:r>
            <a:endParaRPr lang="en-US" sz="1800" dirty="0" smtClean="0"/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as little government interaction as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possible.</a:t>
            </a:r>
          </a:p>
          <a:p>
            <a:pPr lvl="1"/>
            <a:r>
              <a:rPr lang="en-US" sz="1800" dirty="0" smtClean="0"/>
              <a:t>Men are born equal and given rights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that cannot be denied. No man may</a:t>
            </a:r>
          </a:p>
          <a:p>
            <a:pPr marL="411480" lvl="1" indent="0">
              <a:buNone/>
            </a:pPr>
            <a:r>
              <a:rPr lang="en-US" sz="1800" dirty="0" smtClean="0"/>
              <a:t>       be taken from his property, his life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forfeit, and subjected to the </a:t>
            </a:r>
          </a:p>
          <a:p>
            <a:pPr marL="411480" lvl="1" indent="0">
              <a:buNone/>
            </a:pPr>
            <a:r>
              <a:rPr lang="en-US" sz="1800" dirty="0" smtClean="0"/>
              <a:t>       authority of a government without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his consent</a:t>
            </a:r>
          </a:p>
          <a:p>
            <a:pPr lvl="1"/>
            <a:r>
              <a:rPr lang="en-US" sz="1800" dirty="0" smtClean="0"/>
              <a:t>What is he saying 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9053"/>
            <a:ext cx="3918856" cy="47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Jean-Jacques Rousseau </a:t>
            </a:r>
          </a:p>
          <a:p>
            <a:pPr lvl="1"/>
            <a:r>
              <a:rPr lang="en-US" sz="1600" dirty="0" smtClean="0"/>
              <a:t>Had a belief that people are naturally  good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people in general just want to be left alone</a:t>
            </a:r>
          </a:p>
          <a:p>
            <a:pPr marL="411480" lvl="1" indent="0">
              <a:buNone/>
            </a:pPr>
            <a:r>
              <a:rPr lang="en-US" sz="1600" dirty="0" smtClean="0"/>
              <a:t>       and if so would work together for the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common good.</a:t>
            </a:r>
          </a:p>
          <a:p>
            <a:pPr lvl="1"/>
            <a:r>
              <a:rPr lang="en-US" sz="1600" dirty="0" smtClean="0"/>
              <a:t>Believed that property rights and other basic</a:t>
            </a:r>
          </a:p>
          <a:p>
            <a:pPr marL="411480" lvl="1" indent="0">
              <a:buNone/>
            </a:pPr>
            <a:r>
              <a:rPr lang="en-US" sz="1600" dirty="0" smtClean="0"/>
              <a:t>        rights such as freedom of speech and religion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came from people living together in a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community. </a:t>
            </a:r>
          </a:p>
          <a:p>
            <a:pPr lvl="1"/>
            <a:r>
              <a:rPr lang="en-US" sz="1600" dirty="0" smtClean="0"/>
              <a:t>By working cooperatively, people created a </a:t>
            </a:r>
          </a:p>
          <a:p>
            <a:pPr marL="411480" lvl="1" indent="0"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social contract that allowed them to preserve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their rights while at the same time creating </a:t>
            </a:r>
          </a:p>
          <a:p>
            <a:pPr marL="41148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law and government.</a:t>
            </a:r>
          </a:p>
          <a:p>
            <a:r>
              <a:rPr lang="en-US" sz="1800" dirty="0" smtClean="0"/>
              <a:t>How do you feel about people in general?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524000"/>
          </a:xfrm>
        </p:spPr>
        <p:txBody>
          <a:bodyPr/>
          <a:lstStyle/>
          <a:p>
            <a:r>
              <a:rPr lang="en-US" dirty="0" smtClean="0"/>
              <a:t>Origins –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83397"/>
            <a:ext cx="3341914" cy="46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without government and laws is Anarchy</a:t>
            </a:r>
          </a:p>
          <a:p>
            <a:r>
              <a:rPr lang="en-US" dirty="0" smtClean="0"/>
              <a:t>The Government has five key purposes</a:t>
            </a:r>
          </a:p>
          <a:p>
            <a:pPr lvl="1"/>
            <a:r>
              <a:rPr lang="en-US" dirty="0" smtClean="0"/>
              <a:t>Providing Leadership</a:t>
            </a:r>
          </a:p>
          <a:p>
            <a:pPr lvl="1"/>
            <a:r>
              <a:rPr lang="en-US" dirty="0" smtClean="0"/>
              <a:t>Maintaining Order</a:t>
            </a:r>
          </a:p>
          <a:p>
            <a:pPr lvl="1"/>
            <a:r>
              <a:rPr lang="en-US" dirty="0" smtClean="0"/>
              <a:t>Providing Public Services</a:t>
            </a:r>
          </a:p>
          <a:p>
            <a:pPr lvl="1"/>
            <a:r>
              <a:rPr lang="en-US" dirty="0" smtClean="0"/>
              <a:t>Providing National Security</a:t>
            </a:r>
          </a:p>
          <a:p>
            <a:pPr lvl="1"/>
            <a:r>
              <a:rPr lang="en-US" dirty="0" smtClean="0"/>
              <a:t>Providing Economic Security and Economic Assistance</a:t>
            </a:r>
          </a:p>
          <a:p>
            <a:r>
              <a:rPr lang="en-US" dirty="0" smtClean="0"/>
              <a:t>The last one is up for debate, so lets debate!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/>
          </a:bodyPr>
          <a:lstStyle/>
          <a:p>
            <a:r>
              <a:rPr lang="en-US" dirty="0" smtClean="0"/>
              <a:t>Charles – Louis de Montesquieu </a:t>
            </a:r>
            <a:r>
              <a:rPr lang="en-US" dirty="0" smtClean="0"/>
              <a:t>(Emperor </a:t>
            </a:r>
            <a:r>
              <a:rPr lang="en-US" dirty="0" err="1" smtClean="0"/>
              <a:t>Palpatine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sz="1800" dirty="0" smtClean="0"/>
              <a:t>A French writer who wrote about the 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importance of separation of powers</a:t>
            </a:r>
          </a:p>
          <a:p>
            <a:pPr lvl="1"/>
            <a:r>
              <a:rPr lang="en-US" sz="1800" dirty="0" smtClean="0"/>
              <a:t>“There can be no liberty where the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legislative and executive powers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are united under the same person….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[or] if the power of judging be not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separated from the legislative and</a:t>
            </a:r>
          </a:p>
          <a:p>
            <a:pPr marL="41148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executive powers.</a:t>
            </a:r>
          </a:p>
          <a:p>
            <a:r>
              <a:rPr lang="en-US" sz="2000" dirty="0" smtClean="0"/>
              <a:t>Has there ever been a time in this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country where one party has had all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three branches of government?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600200"/>
          </a:xfrm>
        </p:spPr>
        <p:txBody>
          <a:bodyPr/>
          <a:lstStyle/>
          <a:p>
            <a:r>
              <a:rPr lang="en-US" dirty="0" smtClean="0"/>
              <a:t>Origins - where it all comes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743200"/>
            <a:ext cx="3548743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Four theories on why governments were established</a:t>
            </a:r>
          </a:p>
          <a:p>
            <a:pPr lvl="1"/>
            <a:r>
              <a:rPr lang="en-US" sz="1800" dirty="0" smtClean="0"/>
              <a:t>Evolution Theory – Started with heads of ancient families, clan traditions, etc.. Believed that government came out because extended families needed  more organization. </a:t>
            </a:r>
          </a:p>
          <a:p>
            <a:pPr lvl="1"/>
            <a:r>
              <a:rPr lang="en-US" sz="1800" dirty="0" smtClean="0"/>
              <a:t>Force Theory – States emerged when people needed cooperation to survive. So one or more people took control, usually by force or threat of violence. </a:t>
            </a:r>
          </a:p>
          <a:p>
            <a:pPr lvl="1"/>
            <a:r>
              <a:rPr lang="en-US" sz="1800" dirty="0" smtClean="0"/>
              <a:t>Divine Right Theory – Certain people were chosen by God or gods. Also believed that they were decedents from gods.</a:t>
            </a:r>
          </a:p>
          <a:p>
            <a:pPr lvl="1"/>
            <a:r>
              <a:rPr lang="en-US" sz="1800" dirty="0" smtClean="0"/>
              <a:t>Social Contract Theory – Some people believed that states exist to protect and to serve their people. Without state or government, people would live in a “state of nature” where life would be short, brutish, and nasty.</a:t>
            </a:r>
          </a:p>
          <a:p>
            <a:pPr lvl="2"/>
            <a:r>
              <a:rPr lang="en-US" sz="1600" dirty="0" smtClean="0"/>
              <a:t>Another version is that people surrendered their freedom for safety</a:t>
            </a:r>
          </a:p>
          <a:p>
            <a:r>
              <a:rPr lang="en-US" sz="2000" dirty="0" smtClean="0"/>
              <a:t>Which one do you think?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notes on this video it best describes All of this.</a:t>
            </a:r>
          </a:p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www.youtube.com/watch?v=jJEuZrvNYg0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686800" cy="3877815"/>
          </a:xfrm>
        </p:spPr>
        <p:txBody>
          <a:bodyPr/>
          <a:lstStyle/>
          <a:p>
            <a:r>
              <a:rPr lang="en-US" dirty="0" smtClean="0"/>
              <a:t>Principles of Government – These are all key</a:t>
            </a:r>
          </a:p>
          <a:p>
            <a:pPr lvl="1"/>
            <a:r>
              <a:rPr lang="en-US" sz="1800" dirty="0" smtClean="0"/>
              <a:t>Citizen Participation – Must be informed!</a:t>
            </a:r>
          </a:p>
          <a:p>
            <a:pPr lvl="1"/>
            <a:r>
              <a:rPr lang="en-US" sz="1800" dirty="0" smtClean="0"/>
              <a:t>Regular Free and Fair Elections – they need to be legit</a:t>
            </a:r>
          </a:p>
          <a:p>
            <a:pPr lvl="1"/>
            <a:r>
              <a:rPr lang="en-US" sz="1800" dirty="0" smtClean="0"/>
              <a:t>Accepting the Results of Elections – Give them around 200 days </a:t>
            </a:r>
          </a:p>
          <a:p>
            <a:pPr lvl="1"/>
            <a:r>
              <a:rPr lang="en-US" sz="1800" dirty="0" smtClean="0"/>
              <a:t>The Rule of Law – No one is above the rule of law? Really?</a:t>
            </a:r>
          </a:p>
          <a:p>
            <a:pPr lvl="1"/>
            <a:r>
              <a:rPr lang="en-US" sz="1800" dirty="0" smtClean="0"/>
              <a:t>Majority Rule with Minority Rights – This has been lost in today’s world</a:t>
            </a:r>
          </a:p>
          <a:p>
            <a:pPr lvl="1"/>
            <a:r>
              <a:rPr lang="en-US" sz="1800" dirty="0" smtClean="0"/>
              <a:t>Accountability – Don’t blame the last president when you are 5 years in</a:t>
            </a:r>
          </a:p>
          <a:p>
            <a:pPr lvl="1"/>
            <a:r>
              <a:rPr lang="en-US" sz="1800" dirty="0" smtClean="0"/>
              <a:t>Transparency – “If they want to know what’s in the law they have to pass it first.” – Nancy Pelosi on Obamacare.</a:t>
            </a:r>
          </a:p>
          <a:p>
            <a:pPr lvl="1"/>
            <a:r>
              <a:rPr lang="en-US" sz="1800" dirty="0" smtClean="0"/>
              <a:t>Limited Government and a Bill of Rights – So why are they invading our bedrooms, bathrooms, dinner tables, schools…..should I keep going?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Control the Abuse of Power – Done through limited powers</a:t>
            </a:r>
          </a:p>
          <a:p>
            <a:pPr lvl="1"/>
            <a:r>
              <a:rPr lang="en-US" sz="1800" dirty="0" smtClean="0"/>
              <a:t>Economic Freedom – Why do some jobs in the rust belt make it mandatory to join a union? How does it fit here?</a:t>
            </a:r>
          </a:p>
          <a:p>
            <a:pPr lvl="1"/>
            <a:r>
              <a:rPr lang="en-US" sz="1800" dirty="0" smtClean="0"/>
              <a:t>Equality – Self explanatory</a:t>
            </a:r>
          </a:p>
          <a:p>
            <a:pPr lvl="1"/>
            <a:r>
              <a:rPr lang="en-US" sz="1800" dirty="0" smtClean="0"/>
              <a:t>Individual Human Rights – First  3 Amendments basically</a:t>
            </a:r>
          </a:p>
          <a:p>
            <a:pPr lvl="1"/>
            <a:r>
              <a:rPr lang="en-US" sz="1800" dirty="0" smtClean="0"/>
              <a:t>Independent Judiciary – Public opinion does not supersede facts </a:t>
            </a:r>
          </a:p>
          <a:p>
            <a:pPr lvl="1"/>
            <a:r>
              <a:rPr lang="en-US" sz="1800" dirty="0" smtClean="0"/>
              <a:t>Competing Political Parties – Two or more</a:t>
            </a:r>
          </a:p>
          <a:p>
            <a:r>
              <a:rPr lang="en-US" sz="2000" dirty="0" smtClean="0"/>
              <a:t>As you can see we don’t oblige to some of these anymore is that a good thing or a bad thing?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4533453"/>
          </a:xfrm>
        </p:spPr>
        <p:txBody>
          <a:bodyPr/>
          <a:lstStyle/>
          <a:p>
            <a:r>
              <a:rPr lang="en-US" dirty="0" smtClean="0"/>
              <a:t>Fundamentals of Economics – What’s in your Country?</a:t>
            </a:r>
          </a:p>
          <a:p>
            <a:pPr lvl="1"/>
            <a:r>
              <a:rPr lang="en-US" sz="1800" dirty="0" smtClean="0"/>
              <a:t>These factors of production are a must in any economy</a:t>
            </a:r>
          </a:p>
          <a:p>
            <a:pPr lvl="2"/>
            <a:r>
              <a:rPr lang="en-US" sz="1600" dirty="0" smtClean="0"/>
              <a:t>Producers – People who make goods and services</a:t>
            </a:r>
          </a:p>
          <a:p>
            <a:pPr lvl="2"/>
            <a:r>
              <a:rPr lang="en-US" sz="1600" dirty="0" smtClean="0"/>
              <a:t>Distributors – Those who get the products to buyers</a:t>
            </a:r>
          </a:p>
          <a:p>
            <a:pPr lvl="2"/>
            <a:r>
              <a:rPr lang="en-US" sz="1600" dirty="0" smtClean="0"/>
              <a:t>Consumers – the customer</a:t>
            </a:r>
          </a:p>
          <a:p>
            <a:pPr lvl="2"/>
            <a:r>
              <a:rPr lang="en-US" sz="1600" dirty="0" smtClean="0"/>
              <a:t>Labor – Those who make it</a:t>
            </a:r>
          </a:p>
          <a:p>
            <a:pPr lvl="2"/>
            <a:r>
              <a:rPr lang="en-US" sz="1600" dirty="0" smtClean="0"/>
              <a:t>Resources – Natural resources such as land and water</a:t>
            </a:r>
          </a:p>
          <a:p>
            <a:pPr lvl="2"/>
            <a:r>
              <a:rPr lang="en-US" sz="1600" dirty="0" smtClean="0"/>
              <a:t>Capital – The money</a:t>
            </a:r>
          </a:p>
          <a:p>
            <a:pPr lvl="2"/>
            <a:r>
              <a:rPr lang="en-US" sz="1600" dirty="0" smtClean="0"/>
              <a:t>Entrepreneurs – Risk taking individuals who combine the other factors of production to make money.</a:t>
            </a:r>
          </a:p>
          <a:p>
            <a:pPr lvl="1"/>
            <a:r>
              <a:rPr lang="en-US" sz="1800" dirty="0" smtClean="0"/>
              <a:t>Three key questions one needs to ask with Economic Systems</a:t>
            </a:r>
          </a:p>
          <a:p>
            <a:pPr lvl="2"/>
            <a:r>
              <a:rPr lang="en-US" sz="1600" dirty="0" smtClean="0"/>
              <a:t>1. What and how much should be produced?</a:t>
            </a:r>
          </a:p>
          <a:p>
            <a:pPr lvl="2"/>
            <a:r>
              <a:rPr lang="en-US" sz="1600" dirty="0" smtClean="0"/>
              <a:t>2. How should goods and services be produced?</a:t>
            </a:r>
          </a:p>
          <a:p>
            <a:pPr lvl="2"/>
            <a:r>
              <a:rPr lang="en-US" sz="1600" dirty="0" smtClean="0"/>
              <a:t>3. Who gets the goods and services that are produced?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248347"/>
            <a:ext cx="8915400" cy="45334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Capitalism – Economic system that emphasizes private ownership of factors of production, freedom of choice, and individual incentives </a:t>
            </a:r>
          </a:p>
          <a:p>
            <a:pPr lvl="1"/>
            <a:r>
              <a:rPr lang="en-US" sz="1800" dirty="0" smtClean="0"/>
              <a:t>Applies to Workers, investors, and business owners</a:t>
            </a:r>
          </a:p>
          <a:p>
            <a:pPr lvl="1"/>
            <a:r>
              <a:rPr lang="en-US" sz="1800" dirty="0" smtClean="0"/>
              <a:t>The Goal is what?</a:t>
            </a:r>
          </a:p>
          <a:p>
            <a:pPr lvl="2"/>
            <a:r>
              <a:rPr lang="en-US" sz="1600" dirty="0" smtClean="0"/>
              <a:t>To create a free market  - no limits on the freedom of buyers and sellers to make economic decisions </a:t>
            </a:r>
          </a:p>
          <a:p>
            <a:pPr lvl="1"/>
            <a:r>
              <a:rPr lang="en-US" sz="1800" dirty="0" smtClean="0"/>
              <a:t>Origins comes from Laissez-Faire meaning let alone.</a:t>
            </a:r>
          </a:p>
          <a:p>
            <a:r>
              <a:rPr lang="en-US" sz="2000" dirty="0" smtClean="0"/>
              <a:t>Free Enterprise – This is the form of Capitalism we have here in the U.S.</a:t>
            </a:r>
          </a:p>
          <a:p>
            <a:pPr lvl="1"/>
            <a:r>
              <a:rPr lang="en-US" sz="1800" dirty="0" smtClean="0"/>
              <a:t>Some government regulations are in place and necessary .</a:t>
            </a:r>
          </a:p>
          <a:p>
            <a:pPr lvl="1"/>
            <a:r>
              <a:rPr lang="en-US" sz="1800" dirty="0" smtClean="0"/>
              <a:t>Deeply rooted in individual initiative</a:t>
            </a:r>
          </a:p>
          <a:p>
            <a:pPr lvl="1"/>
            <a:r>
              <a:rPr lang="en-US" sz="1800" dirty="0" smtClean="0"/>
              <a:t>Each person knows what is best for themselves while also respecting the rights of those to own property, this includes the freedom to make economic choices.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of 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19932</TotalTime>
  <Words>2409</Words>
  <Application>Microsoft Office PowerPoint</Application>
  <PresentationFormat>On-screen Show (4:3)</PresentationFormat>
  <Paragraphs>298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Hardcover</vt:lpstr>
      <vt:lpstr>Foundations in Government  and it’s Origins</vt:lpstr>
      <vt:lpstr>Vocabulary for Unit One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the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Foundations of Gov.</vt:lpstr>
      <vt:lpstr>Origins and Government in  Colonial time</vt:lpstr>
      <vt:lpstr>Origins – Where it all comes from</vt:lpstr>
      <vt:lpstr>Origins – Where it all comes from</vt:lpstr>
      <vt:lpstr>Origins – Where it all comes from</vt:lpstr>
      <vt:lpstr>Origins – Where it all comes from</vt:lpstr>
      <vt:lpstr>Origins – Where it all comes from</vt:lpstr>
      <vt:lpstr>Origins -Where it all comes from</vt:lpstr>
      <vt:lpstr>Origins – Where it all comes from</vt:lpstr>
      <vt:lpstr>Origins – Where it all comes from</vt:lpstr>
      <vt:lpstr>Origins - where it all comes from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</dc:title>
  <dc:creator>Anthony Manna</dc:creator>
  <cp:lastModifiedBy>Anthony Manna</cp:lastModifiedBy>
  <cp:revision>42</cp:revision>
  <dcterms:created xsi:type="dcterms:W3CDTF">2016-08-03T15:07:52Z</dcterms:created>
  <dcterms:modified xsi:type="dcterms:W3CDTF">2018-01-29T13:29:25Z</dcterms:modified>
</cp:coreProperties>
</file>