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04EF6A4D-99AB-471A-8790-BC9BB18F2BE6}" type="datetimeFigureOut">
              <a:rPr lang="en-US" smtClean="0"/>
              <a:t>2/8/2018</a:t>
            </a:fld>
            <a:endParaRPr lang="en-US"/>
          </a:p>
        </p:txBody>
      </p:sp>
      <p:sp>
        <p:nvSpPr>
          <p:cNvPr id="8" name="Slide Number Placeholder 7"/>
          <p:cNvSpPr>
            <a:spLocks noGrp="1"/>
          </p:cNvSpPr>
          <p:nvPr>
            <p:ph type="sldNum" sz="quarter" idx="11"/>
          </p:nvPr>
        </p:nvSpPr>
        <p:spPr/>
        <p:txBody>
          <a:bodyPr/>
          <a:lstStyle/>
          <a:p>
            <a:fld id="{F4BC1BAD-0149-4CD9-B817-D05EE723699D}"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EF6A4D-99AB-471A-8790-BC9BB18F2BE6}"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C1BAD-0149-4CD9-B817-D05EE72369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EF6A4D-99AB-471A-8790-BC9BB18F2BE6}"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C1BAD-0149-4CD9-B817-D05EE72369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EF6A4D-99AB-471A-8790-BC9BB18F2BE6}"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C1BAD-0149-4CD9-B817-D05EE72369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EF6A4D-99AB-471A-8790-BC9BB18F2BE6}"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C1BAD-0149-4CD9-B817-D05EE723699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4EF6A4D-99AB-471A-8790-BC9BB18F2BE6}"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BC1BAD-0149-4CD9-B817-D05EE723699D}"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4EF6A4D-99AB-471A-8790-BC9BB18F2BE6}" type="datetimeFigureOut">
              <a:rPr lang="en-US" smtClean="0"/>
              <a:t>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BC1BAD-0149-4CD9-B817-D05EE723699D}"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EF6A4D-99AB-471A-8790-BC9BB18F2BE6}" type="datetimeFigureOut">
              <a:rPr lang="en-US" smtClean="0"/>
              <a:t>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BC1BAD-0149-4CD9-B817-D05EE72369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EF6A4D-99AB-471A-8790-BC9BB18F2BE6}" type="datetimeFigureOut">
              <a:rPr lang="en-US" smtClean="0"/>
              <a:t>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BC1BAD-0149-4CD9-B817-D05EE72369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EF6A4D-99AB-471A-8790-BC9BB18F2BE6}"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BC1BAD-0149-4CD9-B817-D05EE72369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EF6A4D-99AB-471A-8790-BC9BB18F2BE6}"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BC1BAD-0149-4CD9-B817-D05EE72369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04EF6A4D-99AB-471A-8790-BC9BB18F2BE6}" type="datetimeFigureOut">
              <a:rPr lang="en-US" smtClean="0"/>
              <a:t>2/8/2018</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F4BC1BAD-0149-4CD9-B817-D05EE723699D}"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Uniting For Independence</a:t>
            </a:r>
            <a:endParaRPr lang="en-US" dirty="0"/>
          </a:p>
        </p:txBody>
      </p:sp>
      <p:sp>
        <p:nvSpPr>
          <p:cNvPr id="3" name="Subtitle 2"/>
          <p:cNvSpPr>
            <a:spLocks noGrp="1"/>
          </p:cNvSpPr>
          <p:nvPr>
            <p:ph type="subTitle" idx="1"/>
          </p:nvPr>
        </p:nvSpPr>
        <p:spPr/>
        <p:txBody>
          <a:bodyPr/>
          <a:lstStyle/>
          <a:p>
            <a:r>
              <a:rPr lang="en-US" dirty="0" smtClean="0"/>
              <a:t>Unit Two</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152401"/>
            <a:ext cx="8001000" cy="4190999"/>
          </a:xfrm>
          <a:prstGeom prst="rect">
            <a:avLst/>
          </a:prstGeom>
        </p:spPr>
      </p:pic>
    </p:spTree>
    <p:extLst>
      <p:ext uri="{BB962C8B-B14F-4D97-AF65-F5344CB8AC3E}">
        <p14:creationId xmlns:p14="http://schemas.microsoft.com/office/powerpoint/2010/main" val="41063375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315200" cy="1154097"/>
          </a:xfrm>
        </p:spPr>
        <p:txBody>
          <a:bodyPr/>
          <a:lstStyle/>
          <a:p>
            <a:r>
              <a:rPr lang="en-US" dirty="0" smtClean="0"/>
              <a:t>Uniting For Independence</a:t>
            </a:r>
            <a:endParaRPr lang="en-US" dirty="0"/>
          </a:p>
        </p:txBody>
      </p:sp>
      <p:sp>
        <p:nvSpPr>
          <p:cNvPr id="3" name="Content Placeholder 2"/>
          <p:cNvSpPr>
            <a:spLocks noGrp="1"/>
          </p:cNvSpPr>
          <p:nvPr>
            <p:ph idx="1"/>
          </p:nvPr>
        </p:nvSpPr>
        <p:spPr>
          <a:xfrm>
            <a:off x="152400" y="1447800"/>
            <a:ext cx="8839200" cy="5334000"/>
          </a:xfrm>
        </p:spPr>
        <p:txBody>
          <a:bodyPr/>
          <a:lstStyle/>
          <a:p>
            <a:r>
              <a:rPr lang="en-US" dirty="0" smtClean="0"/>
              <a:t>Thomas Paine</a:t>
            </a:r>
          </a:p>
          <a:p>
            <a:pPr lvl="1"/>
            <a:r>
              <a:rPr lang="en-US" dirty="0" smtClean="0"/>
              <a:t>“The Powers of government still remaining in the hands of the [king],…And as he hath shown himself such an inveterate enemy to liberty, and discovered such a thirst for arbitrary power, is he, or is he not, a proper man to say to these colonies, ‘You shall make no laws but what I please!’”</a:t>
            </a:r>
          </a:p>
          <a:p>
            <a:pPr lvl="1"/>
            <a:endParaRPr lang="en-US" dirty="0"/>
          </a:p>
          <a:p>
            <a:pPr lvl="1"/>
            <a:r>
              <a:rPr lang="en-US" dirty="0" smtClean="0"/>
              <a:t>What is Thomas Paine saying here?</a:t>
            </a:r>
          </a:p>
          <a:p>
            <a:pPr lvl="1"/>
            <a:endParaRPr lang="en-US" dirty="0"/>
          </a:p>
          <a:p>
            <a:pPr lvl="1"/>
            <a:r>
              <a:rPr lang="en-US" dirty="0" smtClean="0"/>
              <a:t>Sam Adams Letter April 3</a:t>
            </a:r>
            <a:r>
              <a:rPr lang="en-US" baseline="30000" dirty="0" smtClean="0"/>
              <a:t>rd</a:t>
            </a:r>
            <a:r>
              <a:rPr lang="en-US" dirty="0" smtClean="0"/>
              <a:t>, 1776</a:t>
            </a:r>
          </a:p>
          <a:p>
            <a:pPr lvl="2"/>
            <a:r>
              <a:rPr lang="en-US" dirty="0" smtClean="0"/>
              <a:t>“Is not America already independent? Why then not declare it?... Can Nations at war be said to be dependent either upon the other?...Upon what Terms will Britain be reconciled with America?...[S]he will be reconciled upon our abjectly submitting to Tyranny, and asking and receiving Pardon for resisting it. Will this redound to Honor or the Safety of America? Surely no.”</a:t>
            </a:r>
          </a:p>
          <a:p>
            <a:pPr lvl="2"/>
            <a:endParaRPr lang="en-US" dirty="0"/>
          </a:p>
          <a:p>
            <a:pPr lvl="1"/>
            <a:r>
              <a:rPr lang="en-US" dirty="0" smtClean="0"/>
              <a:t>What is Sam Adams saying here?</a:t>
            </a:r>
            <a:endParaRPr lang="en-US" dirty="0"/>
          </a:p>
        </p:txBody>
      </p:sp>
    </p:spTree>
    <p:extLst>
      <p:ext uri="{BB962C8B-B14F-4D97-AF65-F5344CB8AC3E}">
        <p14:creationId xmlns:p14="http://schemas.microsoft.com/office/powerpoint/2010/main" val="2839538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315200" cy="1154097"/>
          </a:xfrm>
        </p:spPr>
        <p:txBody>
          <a:bodyPr/>
          <a:lstStyle/>
          <a:p>
            <a:r>
              <a:rPr lang="en-US" dirty="0" smtClean="0"/>
              <a:t>Uniting For Independence</a:t>
            </a:r>
            <a:endParaRPr lang="en-US" dirty="0"/>
          </a:p>
        </p:txBody>
      </p:sp>
      <p:sp>
        <p:nvSpPr>
          <p:cNvPr id="3" name="Content Placeholder 2"/>
          <p:cNvSpPr>
            <a:spLocks noGrp="1"/>
          </p:cNvSpPr>
          <p:nvPr>
            <p:ph idx="1"/>
          </p:nvPr>
        </p:nvSpPr>
        <p:spPr>
          <a:xfrm>
            <a:off x="152400" y="1295400"/>
            <a:ext cx="8839200" cy="5410200"/>
          </a:xfrm>
        </p:spPr>
        <p:txBody>
          <a:bodyPr>
            <a:normAutofit lnSpcReduction="10000"/>
          </a:bodyPr>
          <a:lstStyle/>
          <a:p>
            <a:r>
              <a:rPr lang="en-US" dirty="0" smtClean="0"/>
              <a:t>Poor John Adams</a:t>
            </a:r>
          </a:p>
          <a:p>
            <a:pPr lvl="1"/>
            <a:r>
              <a:rPr lang="en-US" dirty="0" smtClean="0"/>
              <a:t>John lost his mind trying to convince the congress to split from England and declare it’s independence.</a:t>
            </a:r>
          </a:p>
          <a:p>
            <a:pPr lvl="2"/>
            <a:r>
              <a:rPr lang="en-US" dirty="0" smtClean="0"/>
              <a:t>No one liked him. Except for a small few. Ben Franklin, Richard Henry Lee, Thomas Jefferson, and John Hancock made up the only part of Congress that liked him</a:t>
            </a:r>
          </a:p>
          <a:p>
            <a:pPr lvl="1"/>
            <a:r>
              <a:rPr lang="en-US" dirty="0" smtClean="0"/>
              <a:t>John was a brutally honest, upfront sort of character. He told you what he thought of you whether you wanted to know or not, whether it was good or not.</a:t>
            </a:r>
          </a:p>
          <a:p>
            <a:pPr lvl="2"/>
            <a:r>
              <a:rPr lang="en-US" dirty="0" smtClean="0"/>
              <a:t>“I have seen many a worthless slug in my time, and made the company of some of the most vile people God put on this earth, and after spending five minutes with you sir, I prefer the company of slugs, and the vile.” – A statement made to a fellow Congressmen</a:t>
            </a:r>
          </a:p>
          <a:p>
            <a:pPr lvl="1"/>
            <a:r>
              <a:rPr lang="en-US" dirty="0" smtClean="0"/>
              <a:t>Because of this Ben Franklin knew he needed to find a better spokesmen for independence</a:t>
            </a:r>
          </a:p>
          <a:p>
            <a:r>
              <a:rPr lang="en-US" dirty="0" smtClean="0"/>
              <a:t>June 1776, after nearly two years of trying Richard Henry Lee of Virginia introduced a resolution to Independence – Finally it was agreed to be heard</a:t>
            </a:r>
          </a:p>
          <a:p>
            <a:r>
              <a:rPr lang="en-US" dirty="0" smtClean="0"/>
              <a:t>July 2</a:t>
            </a:r>
            <a:r>
              <a:rPr lang="en-US" baseline="30000" dirty="0" smtClean="0"/>
              <a:t>nd</a:t>
            </a:r>
            <a:r>
              <a:rPr lang="en-US" dirty="0" smtClean="0"/>
              <a:t> 1776 it passed and a committee was assigned to draft a proposal</a:t>
            </a:r>
          </a:p>
          <a:p>
            <a:pPr lvl="1"/>
            <a:r>
              <a:rPr lang="en-US" dirty="0" smtClean="0"/>
              <a:t>Thomas Jefferson, Robert Livingston, Rodger Sherman, and yes Ben Franklin, and John Adams were on it.</a:t>
            </a:r>
            <a:endParaRPr lang="en-US" dirty="0"/>
          </a:p>
        </p:txBody>
      </p:sp>
    </p:spTree>
    <p:extLst>
      <p:ext uri="{BB962C8B-B14F-4D97-AF65-F5344CB8AC3E}">
        <p14:creationId xmlns:p14="http://schemas.microsoft.com/office/powerpoint/2010/main" val="478919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7315200" cy="1154097"/>
          </a:xfrm>
        </p:spPr>
        <p:txBody>
          <a:bodyPr/>
          <a:lstStyle/>
          <a:p>
            <a:r>
              <a:rPr lang="en-US" dirty="0" smtClean="0"/>
              <a:t>Uniting For Independence</a:t>
            </a:r>
            <a:endParaRPr lang="en-US" dirty="0"/>
          </a:p>
        </p:txBody>
      </p:sp>
      <p:sp>
        <p:nvSpPr>
          <p:cNvPr id="3" name="Content Placeholder 2"/>
          <p:cNvSpPr>
            <a:spLocks noGrp="1"/>
          </p:cNvSpPr>
          <p:nvPr>
            <p:ph idx="1"/>
          </p:nvPr>
        </p:nvSpPr>
        <p:spPr>
          <a:xfrm>
            <a:off x="76200" y="1371600"/>
            <a:ext cx="8915400" cy="5334000"/>
          </a:xfrm>
        </p:spPr>
        <p:txBody>
          <a:bodyPr/>
          <a:lstStyle/>
          <a:p>
            <a:r>
              <a:rPr lang="en-US" dirty="0" smtClean="0"/>
              <a:t>Thomas Jefferson a skilled writer was asked to write it</a:t>
            </a:r>
          </a:p>
          <a:p>
            <a:pPr lvl="1"/>
            <a:r>
              <a:rPr lang="en-US" dirty="0" smtClean="0"/>
              <a:t>After several omissions – which recently have come under fire unfairly because of Political Correctness and revisionary history, the movie will explain the reason for the omission clearly and concisely.</a:t>
            </a:r>
          </a:p>
          <a:p>
            <a:pPr lvl="1"/>
            <a:r>
              <a:rPr lang="en-US" dirty="0" smtClean="0"/>
              <a:t>All 56 of the 57 delegates signed it. The key here is all 13 colonies did sign it but only one of the delegates refused to show up that day.</a:t>
            </a:r>
          </a:p>
          <a:p>
            <a:r>
              <a:rPr lang="en-US" dirty="0" smtClean="0"/>
              <a:t>John Dickinson – A real American hero?</a:t>
            </a:r>
          </a:p>
          <a:p>
            <a:pPr lvl="1"/>
            <a:r>
              <a:rPr lang="en-US" dirty="0" smtClean="0"/>
              <a:t>John fought the Declaration every step of the way, and led the coalition to stay as a part of England. He held this position the entire time.</a:t>
            </a:r>
          </a:p>
          <a:p>
            <a:pPr lvl="1"/>
            <a:r>
              <a:rPr lang="en-US" dirty="0" smtClean="0"/>
              <a:t>He is the only person to have been present to the Declaration of independence, Articles of Confederation, and the Constitution and not sign a single one.</a:t>
            </a:r>
          </a:p>
          <a:p>
            <a:r>
              <a:rPr lang="en-US" dirty="0" smtClean="0"/>
              <a:t>Every signee knew they were the first to the gallows if they lost the revolution, they put their names out there for Britain to see. The heroism of this cannot be understated</a:t>
            </a:r>
            <a:r>
              <a:rPr lang="en-US" dirty="0" smtClean="0"/>
              <a:t>.</a:t>
            </a:r>
            <a:endParaRPr lang="en-US" dirty="0" smtClean="0"/>
          </a:p>
          <a:p>
            <a:pPr lvl="1"/>
            <a:endParaRPr lang="en-US" dirty="0"/>
          </a:p>
        </p:txBody>
      </p:sp>
    </p:spTree>
    <p:extLst>
      <p:ext uri="{BB962C8B-B14F-4D97-AF65-F5344CB8AC3E}">
        <p14:creationId xmlns:p14="http://schemas.microsoft.com/office/powerpoint/2010/main" val="21731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7315200" cy="1154097"/>
          </a:xfrm>
        </p:spPr>
        <p:txBody>
          <a:bodyPr/>
          <a:lstStyle/>
          <a:p>
            <a:r>
              <a:rPr lang="en-US" dirty="0" smtClean="0"/>
              <a:t>Uniting For Independence</a:t>
            </a:r>
            <a:endParaRPr lang="en-US" dirty="0"/>
          </a:p>
        </p:txBody>
      </p:sp>
      <p:sp>
        <p:nvSpPr>
          <p:cNvPr id="3" name="Content Placeholder 2"/>
          <p:cNvSpPr>
            <a:spLocks noGrp="1"/>
          </p:cNvSpPr>
          <p:nvPr>
            <p:ph idx="1"/>
          </p:nvPr>
        </p:nvSpPr>
        <p:spPr>
          <a:xfrm>
            <a:off x="76200" y="1371600"/>
            <a:ext cx="8915400" cy="5410200"/>
          </a:xfrm>
        </p:spPr>
        <p:txBody>
          <a:bodyPr/>
          <a:lstStyle/>
          <a:p>
            <a:r>
              <a:rPr lang="en-US" dirty="0" smtClean="0"/>
              <a:t>Declaration of Independence – First time in world history a country was started on the principles of human liberty and consent of the governed. It consists of four parts:</a:t>
            </a:r>
          </a:p>
          <a:p>
            <a:pPr lvl="1"/>
            <a:r>
              <a:rPr lang="en-US" dirty="0" smtClean="0"/>
              <a:t>1. Preamble – Describes these basic rights America enjoys today</a:t>
            </a:r>
          </a:p>
          <a:p>
            <a:pPr lvl="1"/>
            <a:r>
              <a:rPr lang="en-US" dirty="0" smtClean="0"/>
              <a:t>2. Human Rights – Was a shot at the South and it’s slave policies. This singular phrase as well as the Great Compromise, and the three-fifth compromise in the Constitution would allow the issue to be revisited in the future and led to the end of slavery.</a:t>
            </a:r>
          </a:p>
          <a:p>
            <a:pPr lvl="2"/>
            <a:r>
              <a:rPr lang="en-US" dirty="0" smtClean="0"/>
              <a:t>“We hold these truths to be self-evident, that all men are created equal, that they are endowed by their Creator with certain unalienable Rights, that among these are Life, Liberty, and the pursuit of Happiness. That to secure these rights, Governments are instituted among Men, deriving their just powers from the consent of the governed, That whenever any Form of Government becomes destructive of these ends, it is the Right of the People to alter or abolish it.”</a:t>
            </a:r>
          </a:p>
          <a:p>
            <a:pPr lvl="2"/>
            <a:endParaRPr lang="en-US" dirty="0"/>
          </a:p>
          <a:p>
            <a:pPr lvl="1"/>
            <a:r>
              <a:rPr lang="en-US" dirty="0" smtClean="0"/>
              <a:t>Lets discuss this shall we?</a:t>
            </a:r>
            <a:endParaRPr lang="en-US" dirty="0"/>
          </a:p>
        </p:txBody>
      </p:sp>
    </p:spTree>
    <p:extLst>
      <p:ext uri="{BB962C8B-B14F-4D97-AF65-F5344CB8AC3E}">
        <p14:creationId xmlns:p14="http://schemas.microsoft.com/office/powerpoint/2010/main" val="792292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15200" cy="1154097"/>
          </a:xfrm>
        </p:spPr>
        <p:txBody>
          <a:bodyPr/>
          <a:lstStyle/>
          <a:p>
            <a:r>
              <a:rPr lang="en-US" dirty="0" smtClean="0"/>
              <a:t>Uniting For Independence</a:t>
            </a:r>
            <a:endParaRPr lang="en-US" dirty="0"/>
          </a:p>
        </p:txBody>
      </p:sp>
      <p:sp>
        <p:nvSpPr>
          <p:cNvPr id="3" name="Content Placeholder 2"/>
          <p:cNvSpPr>
            <a:spLocks noGrp="1"/>
          </p:cNvSpPr>
          <p:nvPr>
            <p:ph idx="1"/>
          </p:nvPr>
        </p:nvSpPr>
        <p:spPr>
          <a:xfrm>
            <a:off x="152400" y="1371600"/>
            <a:ext cx="8839200" cy="5410200"/>
          </a:xfrm>
        </p:spPr>
        <p:txBody>
          <a:bodyPr/>
          <a:lstStyle/>
          <a:p>
            <a:pPr lvl="1"/>
            <a:r>
              <a:rPr lang="en-US" dirty="0" smtClean="0"/>
              <a:t>3. Specific complaints or grievances against George III. </a:t>
            </a:r>
          </a:p>
          <a:p>
            <a:pPr lvl="1"/>
            <a:r>
              <a:rPr lang="en-US" dirty="0" smtClean="0"/>
              <a:t>4. The conclusion – States the colonists’ determination to separate from Great Britain.</a:t>
            </a:r>
          </a:p>
          <a:p>
            <a:pPr lvl="1"/>
            <a:endParaRPr lang="en-US" dirty="0"/>
          </a:p>
          <a:p>
            <a:r>
              <a:rPr lang="en-US" dirty="0" smtClean="0"/>
              <a:t>This was a final effort to split peacefully. </a:t>
            </a:r>
            <a:endParaRPr lang="en-US" dirty="0"/>
          </a:p>
          <a:p>
            <a:r>
              <a:rPr lang="en-US" dirty="0" smtClean="0"/>
              <a:t>The First States and the First State Constitutions </a:t>
            </a:r>
          </a:p>
          <a:p>
            <a:pPr lvl="1"/>
            <a:r>
              <a:rPr lang="en-US" dirty="0" smtClean="0"/>
              <a:t>At this point every state viewed themselves as Free and Sovereign. The wrote their own constitutions being sure to include a bill of rights and a limited government.</a:t>
            </a:r>
          </a:p>
          <a:p>
            <a:pPr lvl="1"/>
            <a:r>
              <a:rPr lang="en-US" dirty="0" smtClean="0"/>
              <a:t>The interesting thing yet is they were basically 13 different countries with different laws and currency. They were not yet the United States of America.</a:t>
            </a:r>
          </a:p>
          <a:p>
            <a:pPr lvl="1"/>
            <a:endParaRPr lang="en-US" dirty="0"/>
          </a:p>
        </p:txBody>
      </p:sp>
    </p:spTree>
    <p:extLst>
      <p:ext uri="{BB962C8B-B14F-4D97-AF65-F5344CB8AC3E}">
        <p14:creationId xmlns:p14="http://schemas.microsoft.com/office/powerpoint/2010/main" val="386543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315200" cy="1154097"/>
          </a:xfrm>
        </p:spPr>
        <p:txBody>
          <a:bodyPr/>
          <a:lstStyle/>
          <a:p>
            <a:r>
              <a:rPr lang="en-US" dirty="0" smtClean="0"/>
              <a:t>Uniting For Independence</a:t>
            </a:r>
            <a:endParaRPr lang="en-US" dirty="0"/>
          </a:p>
        </p:txBody>
      </p:sp>
      <p:sp>
        <p:nvSpPr>
          <p:cNvPr id="3" name="Content Placeholder 2"/>
          <p:cNvSpPr>
            <a:spLocks noGrp="1"/>
          </p:cNvSpPr>
          <p:nvPr>
            <p:ph idx="1"/>
          </p:nvPr>
        </p:nvSpPr>
        <p:spPr>
          <a:xfrm>
            <a:off x="228600" y="1447800"/>
            <a:ext cx="8763000" cy="5334000"/>
          </a:xfrm>
        </p:spPr>
        <p:txBody>
          <a:bodyPr/>
          <a:lstStyle/>
          <a:p>
            <a:r>
              <a:rPr lang="en-US" sz="3200" dirty="0" smtClean="0"/>
              <a:t>Vocabulary</a:t>
            </a:r>
          </a:p>
          <a:p>
            <a:pPr lvl="1"/>
            <a:r>
              <a:rPr lang="en-US" dirty="0" smtClean="0"/>
              <a:t>1. Draft</a:t>
            </a:r>
          </a:p>
          <a:p>
            <a:pPr lvl="1"/>
            <a:r>
              <a:rPr lang="en-US" dirty="0" smtClean="0"/>
              <a:t>2. Consent</a:t>
            </a:r>
          </a:p>
          <a:p>
            <a:pPr lvl="1"/>
            <a:r>
              <a:rPr lang="en-US" dirty="0" smtClean="0"/>
              <a:t>3. Revenue</a:t>
            </a:r>
          </a:p>
          <a:p>
            <a:pPr lvl="1"/>
            <a:r>
              <a:rPr lang="en-US" dirty="0" smtClean="0"/>
              <a:t>4. Embargo</a:t>
            </a:r>
          </a:p>
          <a:p>
            <a:pPr lvl="1"/>
            <a:r>
              <a:rPr lang="en-US" dirty="0" smtClean="0"/>
              <a:t>5. Boycott</a:t>
            </a:r>
          </a:p>
          <a:p>
            <a:pPr lvl="1"/>
            <a:r>
              <a:rPr lang="en-US" dirty="0" smtClean="0"/>
              <a:t>6. Human Rights</a:t>
            </a:r>
          </a:p>
          <a:p>
            <a:pPr lvl="1"/>
            <a:r>
              <a:rPr lang="en-US" dirty="0" smtClean="0"/>
              <a:t>7. Taxation without Representation </a:t>
            </a:r>
          </a:p>
          <a:p>
            <a:pPr lvl="1"/>
            <a:r>
              <a:rPr lang="en-US" dirty="0" smtClean="0"/>
              <a:t>8. First Continental Congress</a:t>
            </a:r>
          </a:p>
          <a:p>
            <a:pPr lvl="1"/>
            <a:r>
              <a:rPr lang="en-US" dirty="0" smtClean="0"/>
              <a:t>9. Second Continental Congress</a:t>
            </a:r>
          </a:p>
          <a:p>
            <a:pPr lvl="1"/>
            <a:r>
              <a:rPr lang="en-US" dirty="0" smtClean="0"/>
              <a:t>10. Declaration of Independence </a:t>
            </a:r>
            <a:endParaRPr lang="en-US" dirty="0"/>
          </a:p>
        </p:txBody>
      </p:sp>
    </p:spTree>
    <p:extLst>
      <p:ext uri="{BB962C8B-B14F-4D97-AF65-F5344CB8AC3E}">
        <p14:creationId xmlns:p14="http://schemas.microsoft.com/office/powerpoint/2010/main" val="2724122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315200" cy="1154097"/>
          </a:xfrm>
        </p:spPr>
        <p:txBody>
          <a:bodyPr/>
          <a:lstStyle/>
          <a:p>
            <a:r>
              <a:rPr lang="en-US" dirty="0" smtClean="0"/>
              <a:t>Uniting For Independence </a:t>
            </a:r>
            <a:endParaRPr lang="en-US" dirty="0"/>
          </a:p>
        </p:txBody>
      </p:sp>
      <p:sp>
        <p:nvSpPr>
          <p:cNvPr id="3" name="Content Placeholder 2"/>
          <p:cNvSpPr>
            <a:spLocks noGrp="1"/>
          </p:cNvSpPr>
          <p:nvPr>
            <p:ph idx="1"/>
          </p:nvPr>
        </p:nvSpPr>
        <p:spPr>
          <a:xfrm>
            <a:off x="76200" y="1447800"/>
            <a:ext cx="8991600" cy="5334000"/>
          </a:xfrm>
        </p:spPr>
        <p:txBody>
          <a:bodyPr>
            <a:normAutofit lnSpcReduction="10000"/>
          </a:bodyPr>
          <a:lstStyle/>
          <a:p>
            <a:r>
              <a:rPr lang="en-US" dirty="0" smtClean="0"/>
              <a:t>The issues that arose</a:t>
            </a:r>
          </a:p>
          <a:p>
            <a:pPr lvl="1"/>
            <a:r>
              <a:rPr lang="en-US" dirty="0" smtClean="0"/>
              <a:t>Early on the Colonies were left alone, word from the Monarch traveled slowly and by the nature of being 3,000 miles away the Governors and Legislature got used to governing themselves.</a:t>
            </a:r>
          </a:p>
          <a:p>
            <a:pPr lvl="1"/>
            <a:r>
              <a:rPr lang="en-US" dirty="0" smtClean="0"/>
              <a:t>British tighten control – As the Brits did this more and more of the Colonials became resentful. Two events changed everything</a:t>
            </a:r>
          </a:p>
          <a:p>
            <a:pPr lvl="2"/>
            <a:r>
              <a:rPr lang="en-US" dirty="0" smtClean="0"/>
              <a:t>The French and Indian Wars – The Indians who sided with George Washington who was the general of the British Army. The British won the war in 1756 effectively ending French power in North America</a:t>
            </a:r>
          </a:p>
          <a:p>
            <a:pPr lvl="3"/>
            <a:r>
              <a:rPr lang="en-US" dirty="0" smtClean="0"/>
              <a:t>Wars cost money and this one was no different the British piled up huge debt. The British to stop the Indian Rebellions left a standing army in the Colonies.</a:t>
            </a:r>
          </a:p>
          <a:p>
            <a:pPr lvl="2"/>
            <a:r>
              <a:rPr lang="en-US" dirty="0" smtClean="0"/>
              <a:t>1760 King George III became king</a:t>
            </a:r>
          </a:p>
          <a:p>
            <a:pPr lvl="3"/>
            <a:r>
              <a:rPr lang="en-US" dirty="0" smtClean="0"/>
              <a:t>The outrageous taxes began. Taxes on tea, sugar, glass, paper, and other products caused unrest in the Colonies.</a:t>
            </a:r>
          </a:p>
          <a:p>
            <a:pPr lvl="1"/>
            <a:r>
              <a:rPr lang="en-US" dirty="0" smtClean="0"/>
              <a:t>The Stamp Act 1765 – First direct tax on Colonist alone not levied on the homeland British</a:t>
            </a:r>
          </a:p>
          <a:p>
            <a:pPr lvl="2"/>
            <a:r>
              <a:rPr lang="en-US" dirty="0" smtClean="0"/>
              <a:t>Taxed them on legal documents, pamphlets, newspapers, even dice, and playing cards.</a:t>
            </a:r>
          </a:p>
          <a:p>
            <a:pPr lvl="1"/>
            <a:r>
              <a:rPr lang="en-US" dirty="0" smtClean="0"/>
              <a:t>British Parliament also passed laws regulating colonial trade in ways that benefited Great Britain, but not the colonies.  </a:t>
            </a:r>
            <a:endParaRPr lang="en-US" dirty="0"/>
          </a:p>
        </p:txBody>
      </p:sp>
    </p:spTree>
    <p:extLst>
      <p:ext uri="{BB962C8B-B14F-4D97-AF65-F5344CB8AC3E}">
        <p14:creationId xmlns:p14="http://schemas.microsoft.com/office/powerpoint/2010/main" val="258923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315200" cy="1154097"/>
          </a:xfrm>
        </p:spPr>
        <p:txBody>
          <a:bodyPr/>
          <a:lstStyle/>
          <a:p>
            <a:r>
              <a:rPr lang="en-US" dirty="0" smtClean="0"/>
              <a:t>Uniting For Independence</a:t>
            </a:r>
            <a:endParaRPr lang="en-US" dirty="0"/>
          </a:p>
        </p:txBody>
      </p:sp>
      <p:sp>
        <p:nvSpPr>
          <p:cNvPr id="3" name="Content Placeholder 2"/>
          <p:cNvSpPr>
            <a:spLocks noGrp="1"/>
          </p:cNvSpPr>
          <p:nvPr>
            <p:ph idx="1"/>
          </p:nvPr>
        </p:nvSpPr>
        <p:spPr>
          <a:xfrm>
            <a:off x="76200" y="1371600"/>
            <a:ext cx="8991600" cy="5410200"/>
          </a:xfrm>
        </p:spPr>
        <p:txBody>
          <a:bodyPr/>
          <a:lstStyle/>
          <a:p>
            <a:r>
              <a:rPr lang="en-US" dirty="0" smtClean="0"/>
              <a:t>More issues</a:t>
            </a:r>
          </a:p>
          <a:p>
            <a:pPr lvl="1"/>
            <a:r>
              <a:rPr lang="en-US" dirty="0" smtClean="0"/>
              <a:t>The resentment grew in the colonies, so they boycotted British goods, and refused to buy them. The protests led to the repeal of the Stamp Act – Victory!!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2471057"/>
            <a:ext cx="4343400" cy="4343400"/>
          </a:xfrm>
          <a:prstGeom prst="rect">
            <a:avLst/>
          </a:prstGeom>
        </p:spPr>
      </p:pic>
    </p:spTree>
    <p:extLst>
      <p:ext uri="{BB962C8B-B14F-4D97-AF65-F5344CB8AC3E}">
        <p14:creationId xmlns:p14="http://schemas.microsoft.com/office/powerpoint/2010/main" val="3306206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315200" cy="1154097"/>
          </a:xfrm>
        </p:spPr>
        <p:txBody>
          <a:bodyPr/>
          <a:lstStyle/>
          <a:p>
            <a:r>
              <a:rPr lang="en-US" dirty="0" smtClean="0"/>
              <a:t>Uniting For Independence</a:t>
            </a:r>
            <a:endParaRPr lang="en-US" dirty="0"/>
          </a:p>
        </p:txBody>
      </p:sp>
      <p:sp>
        <p:nvSpPr>
          <p:cNvPr id="3" name="Content Placeholder 2"/>
          <p:cNvSpPr>
            <a:spLocks noGrp="1"/>
          </p:cNvSpPr>
          <p:nvPr>
            <p:ph idx="1"/>
          </p:nvPr>
        </p:nvSpPr>
        <p:spPr>
          <a:xfrm>
            <a:off x="76200" y="1447800"/>
            <a:ext cx="8991600" cy="5334000"/>
          </a:xfrm>
        </p:spPr>
        <p:txBody>
          <a:bodyPr/>
          <a:lstStyle/>
          <a:p>
            <a:r>
              <a:rPr lang="en-US" dirty="0" smtClean="0"/>
              <a:t>Nope it got worse, yup it definitely got worse</a:t>
            </a:r>
          </a:p>
        </p:txBody>
      </p:sp>
    </p:spTree>
    <p:extLst>
      <p:ext uri="{BB962C8B-B14F-4D97-AF65-F5344CB8AC3E}">
        <p14:creationId xmlns:p14="http://schemas.microsoft.com/office/powerpoint/2010/main" val="2790830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15200" cy="1154097"/>
          </a:xfrm>
        </p:spPr>
        <p:txBody>
          <a:bodyPr/>
          <a:lstStyle/>
          <a:p>
            <a:r>
              <a:rPr lang="en-US" dirty="0" smtClean="0"/>
              <a:t>Uniting For Independence</a:t>
            </a:r>
            <a:endParaRPr lang="en-US" dirty="0"/>
          </a:p>
        </p:txBody>
      </p:sp>
      <p:sp>
        <p:nvSpPr>
          <p:cNvPr id="3" name="Content Placeholder 2"/>
          <p:cNvSpPr>
            <a:spLocks noGrp="1"/>
          </p:cNvSpPr>
          <p:nvPr>
            <p:ph idx="1"/>
          </p:nvPr>
        </p:nvSpPr>
        <p:spPr>
          <a:xfrm>
            <a:off x="304800" y="1371600"/>
            <a:ext cx="8610600" cy="5410200"/>
          </a:xfrm>
        </p:spPr>
        <p:txBody>
          <a:bodyPr>
            <a:normAutofit fontScale="92500" lnSpcReduction="20000"/>
          </a:bodyPr>
          <a:lstStyle/>
          <a:p>
            <a:r>
              <a:rPr lang="en-US" dirty="0" smtClean="0"/>
              <a:t>March 5</a:t>
            </a:r>
            <a:r>
              <a:rPr lang="en-US" baseline="30000" dirty="0" smtClean="0"/>
              <a:t>th</a:t>
            </a:r>
            <a:r>
              <a:rPr lang="en-US" dirty="0" smtClean="0"/>
              <a:t>, 1770 Boston Massacre where Patriot mobs threw snowballs, sticks, and rocks were fired upon by the British Army</a:t>
            </a:r>
          </a:p>
          <a:p>
            <a:r>
              <a:rPr lang="en-US" dirty="0" smtClean="0"/>
              <a:t>British </a:t>
            </a:r>
            <a:r>
              <a:rPr lang="en-US" dirty="0"/>
              <a:t>replaced it with a far worse tax </a:t>
            </a:r>
            <a:r>
              <a:rPr lang="en-US" dirty="0" smtClean="0"/>
              <a:t>plan called the </a:t>
            </a:r>
            <a:r>
              <a:rPr lang="en-US" dirty="0" smtClean="0"/>
              <a:t>Townshend </a:t>
            </a:r>
            <a:r>
              <a:rPr lang="en-US" dirty="0" smtClean="0"/>
              <a:t>Act</a:t>
            </a:r>
          </a:p>
          <a:p>
            <a:pPr lvl="1"/>
            <a:r>
              <a:rPr lang="en-US" dirty="0" smtClean="0"/>
              <a:t>Escalated by 1773 and led to the Boston tea Party. </a:t>
            </a:r>
          </a:p>
          <a:p>
            <a:pPr lvl="2"/>
            <a:r>
              <a:rPr lang="en-US" dirty="0" smtClean="0"/>
              <a:t>Colonist dressed up as Mohawk Indians and dumped 342 chests of tea into the Boston Harbor</a:t>
            </a:r>
          </a:p>
          <a:p>
            <a:pPr lvl="1"/>
            <a:r>
              <a:rPr lang="en-US" dirty="0" smtClean="0"/>
              <a:t>Britain retaliates with the Coercive Acts</a:t>
            </a:r>
          </a:p>
          <a:p>
            <a:pPr lvl="2"/>
            <a:r>
              <a:rPr lang="en-US" dirty="0" smtClean="0"/>
              <a:t>Also known as the intolerable acts</a:t>
            </a:r>
          </a:p>
          <a:p>
            <a:pPr lvl="3"/>
            <a:r>
              <a:rPr lang="en-US" dirty="0" smtClean="0"/>
              <a:t>Two of the most notable things from the Intolerable Acts were:</a:t>
            </a:r>
          </a:p>
          <a:p>
            <a:pPr lvl="4"/>
            <a:r>
              <a:rPr lang="en-US" dirty="0" smtClean="0"/>
              <a:t>1. Closing of the Boston Harbor</a:t>
            </a:r>
          </a:p>
          <a:p>
            <a:pPr lvl="4"/>
            <a:r>
              <a:rPr lang="en-US" dirty="0" smtClean="0"/>
              <a:t>2. Massachusetts could no longer govern themselves</a:t>
            </a:r>
          </a:p>
          <a:p>
            <a:pPr lvl="4"/>
            <a:r>
              <a:rPr lang="en-US" dirty="0" smtClean="0"/>
              <a:t>3. Finally the forced quartering of British Soldiers – They were to be fed taken care of and if they needed a companion for the night either daughter or Wife must comply.</a:t>
            </a:r>
          </a:p>
          <a:p>
            <a:r>
              <a:rPr lang="en-US" dirty="0" smtClean="0"/>
              <a:t>Colonies unite</a:t>
            </a:r>
          </a:p>
          <a:p>
            <a:pPr lvl="1"/>
            <a:r>
              <a:rPr lang="en-US" dirty="0" smtClean="0"/>
              <a:t>Nothing brings people together like a common enemy. The colonist started uniting under these repressive acts and started calling themselves Americans</a:t>
            </a:r>
          </a:p>
          <a:p>
            <a:r>
              <a:rPr lang="en-US" dirty="0" smtClean="0"/>
              <a:t>Taking Action</a:t>
            </a:r>
          </a:p>
          <a:p>
            <a:pPr lvl="1"/>
            <a:r>
              <a:rPr lang="en-US" dirty="0" smtClean="0"/>
              <a:t>1765 nine colonies sent delegates to protest the Stamp Act and King George’s Actions</a:t>
            </a:r>
          </a:p>
          <a:p>
            <a:pPr lvl="1"/>
            <a:r>
              <a:rPr lang="en-US" dirty="0" smtClean="0"/>
              <a:t>1773 Colonist opposed British rules forming organizations to keep in touch and keep the resistance going.</a:t>
            </a:r>
            <a:endParaRPr lang="en-US" dirty="0"/>
          </a:p>
          <a:p>
            <a:endParaRPr lang="en-US" dirty="0"/>
          </a:p>
        </p:txBody>
      </p:sp>
    </p:spTree>
    <p:extLst>
      <p:ext uri="{BB962C8B-B14F-4D97-AF65-F5344CB8AC3E}">
        <p14:creationId xmlns:p14="http://schemas.microsoft.com/office/powerpoint/2010/main" val="170043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500"/>
                                        <p:tgtEl>
                                          <p:spTgt spid="3">
                                            <p:txEl>
                                              <p:pRg st="10" end="1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fade">
                                      <p:cBhvr>
                                        <p:cTn id="46" dur="500"/>
                                        <p:tgtEl>
                                          <p:spTgt spid="3">
                                            <p:txEl>
                                              <p:pRg st="11" end="1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Effect transition="in" filter="fade">
                                      <p:cBhvr>
                                        <p:cTn id="51" dur="500"/>
                                        <p:tgtEl>
                                          <p:spTgt spid="3">
                                            <p:txEl>
                                              <p:pRg st="12" end="12"/>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
                                            <p:txEl>
                                              <p:pRg st="13" end="13"/>
                                            </p:txEl>
                                          </p:spTgt>
                                        </p:tgtEl>
                                        <p:attrNameLst>
                                          <p:attrName>style.visibility</p:attrName>
                                        </p:attrNameLst>
                                      </p:cBhvr>
                                      <p:to>
                                        <p:strVal val="visible"/>
                                      </p:to>
                                    </p:set>
                                    <p:animEffect transition="in" filter="fade">
                                      <p:cBhvr>
                                        <p:cTn id="54" dur="500"/>
                                        <p:tgtEl>
                                          <p:spTgt spid="3">
                                            <p:txEl>
                                              <p:pRg st="13" end="13"/>
                                            </p:txEl>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
                                            <p:txEl>
                                              <p:pRg st="14" end="14"/>
                                            </p:txEl>
                                          </p:spTgt>
                                        </p:tgtEl>
                                        <p:attrNameLst>
                                          <p:attrName>style.visibility</p:attrName>
                                        </p:attrNameLst>
                                      </p:cBhvr>
                                      <p:to>
                                        <p:strVal val="visible"/>
                                      </p:to>
                                    </p:set>
                                    <p:animEffect transition="in" filter="fade">
                                      <p:cBhvr>
                                        <p:cTn id="57"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7315200" cy="1154097"/>
          </a:xfrm>
        </p:spPr>
        <p:txBody>
          <a:bodyPr/>
          <a:lstStyle/>
          <a:p>
            <a:r>
              <a:rPr lang="en-US" dirty="0" smtClean="0"/>
              <a:t>Uniting For Independence</a:t>
            </a:r>
            <a:endParaRPr lang="en-US" dirty="0"/>
          </a:p>
        </p:txBody>
      </p:sp>
      <p:sp>
        <p:nvSpPr>
          <p:cNvPr id="3" name="Content Placeholder 2"/>
          <p:cNvSpPr>
            <a:spLocks noGrp="1"/>
          </p:cNvSpPr>
          <p:nvPr>
            <p:ph idx="1"/>
          </p:nvPr>
        </p:nvSpPr>
        <p:spPr>
          <a:xfrm>
            <a:off x="152400" y="1371600"/>
            <a:ext cx="8839200" cy="5410200"/>
          </a:xfrm>
        </p:spPr>
        <p:txBody>
          <a:bodyPr>
            <a:normAutofit lnSpcReduction="10000"/>
          </a:bodyPr>
          <a:lstStyle/>
          <a:p>
            <a:r>
              <a:rPr lang="en-US" dirty="0" smtClean="0"/>
              <a:t>Eventually these groups called committees of correspondence, sprung up quickly. A few months after Sam Adams formed the first prominent people like Thomas Jefferson, and Patrick Henry started really bringing validity to the group.</a:t>
            </a:r>
          </a:p>
          <a:p>
            <a:r>
              <a:rPr lang="en-US" dirty="0" smtClean="0"/>
              <a:t>September 5</a:t>
            </a:r>
            <a:r>
              <a:rPr lang="en-US" baseline="30000" dirty="0" smtClean="0"/>
              <a:t>th</a:t>
            </a:r>
            <a:r>
              <a:rPr lang="en-US" dirty="0" smtClean="0"/>
              <a:t>, 1774 Every colony except Georgia met in Philadelphia for the first Continental Congress. </a:t>
            </a:r>
          </a:p>
          <a:p>
            <a:pPr lvl="1"/>
            <a:r>
              <a:rPr lang="en-US" dirty="0" smtClean="0"/>
              <a:t>If Britain knew they were meeting it would have been a death sentence.</a:t>
            </a:r>
          </a:p>
          <a:p>
            <a:pPr lvl="1"/>
            <a:r>
              <a:rPr lang="en-US" dirty="0" smtClean="0"/>
              <a:t>George Washington, Richard Henry Lee, Sam Adams, and Patrick Henry to name a few were there. They ultimately decided on the following:</a:t>
            </a:r>
          </a:p>
          <a:p>
            <a:pPr lvl="2"/>
            <a:r>
              <a:rPr lang="en-US" dirty="0" smtClean="0"/>
              <a:t>Embargo on all British goods</a:t>
            </a:r>
          </a:p>
          <a:p>
            <a:pPr lvl="2"/>
            <a:r>
              <a:rPr lang="en-US" dirty="0" smtClean="0"/>
              <a:t>Boycott of all British goods</a:t>
            </a:r>
          </a:p>
          <a:p>
            <a:pPr lvl="1"/>
            <a:r>
              <a:rPr lang="en-US" dirty="0" smtClean="0"/>
              <a:t>A second meeting took place, and was largely uneventful. They left the policies in place</a:t>
            </a:r>
          </a:p>
          <a:p>
            <a:r>
              <a:rPr lang="en-US" dirty="0" smtClean="0"/>
              <a:t>King George III response</a:t>
            </a:r>
          </a:p>
          <a:p>
            <a:pPr lvl="1"/>
            <a:r>
              <a:rPr lang="en-US" dirty="0" smtClean="0"/>
              <a:t>“New England Governments are in a state of rebellion. Blows must decide whether they are to be subject to this country, or independent.”</a:t>
            </a:r>
          </a:p>
          <a:p>
            <a:pPr lvl="1"/>
            <a:r>
              <a:rPr lang="en-US" dirty="0" smtClean="0"/>
              <a:t>April 19</a:t>
            </a:r>
            <a:r>
              <a:rPr lang="en-US" baseline="30000" dirty="0" smtClean="0"/>
              <a:t>th</a:t>
            </a:r>
            <a:r>
              <a:rPr lang="en-US" dirty="0" smtClean="0"/>
              <a:t>, 1775 Redcoats clashed with Minutemen at Lexington and Concord in Massachusetts. This became the first battle of the Revolutionary War.</a:t>
            </a:r>
          </a:p>
          <a:p>
            <a:pPr lvl="1"/>
            <a:endParaRPr lang="en-US" dirty="0"/>
          </a:p>
        </p:txBody>
      </p:sp>
    </p:spTree>
    <p:extLst>
      <p:ext uri="{BB962C8B-B14F-4D97-AF65-F5344CB8AC3E}">
        <p14:creationId xmlns:p14="http://schemas.microsoft.com/office/powerpoint/2010/main" val="4083936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par>
                                <p:cTn id="17" presetID="45"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2" end="2"/>
                                            </p:txEl>
                                          </p:spTgt>
                                        </p:tgtEl>
                                        <p:attrNameLst>
                                          <p:attrName>ppt_h</p:attrName>
                                        </p:attrNameLst>
                                      </p:cBhvr>
                                      <p:tavLst>
                                        <p:tav tm="0">
                                          <p:val>
                                            <p:strVal val="#ppt_h"/>
                                          </p:val>
                                        </p:tav>
                                        <p:tav tm="100000">
                                          <p:val>
                                            <p:strVal val="#ppt_h"/>
                                          </p:val>
                                        </p:tav>
                                      </p:tavLst>
                                    </p:anim>
                                  </p:childTnLst>
                                </p:cTn>
                              </p:par>
                              <p:par>
                                <p:cTn id="22" presetID="45"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2000"/>
                                        <p:tgtEl>
                                          <p:spTgt spid="3">
                                            <p:txEl>
                                              <p:pRg st="3" end="3"/>
                                            </p:txEl>
                                          </p:spTgt>
                                        </p:tgtEl>
                                      </p:cBhvr>
                                    </p:animEffect>
                                    <p:anim calcmode="lin" valueType="num">
                                      <p:cBhvr>
                                        <p:cTn id="25"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6" dur="2000" fill="hold"/>
                                        <p:tgtEl>
                                          <p:spTgt spid="3">
                                            <p:txEl>
                                              <p:pRg st="3" end="3"/>
                                            </p:txEl>
                                          </p:spTgt>
                                        </p:tgtEl>
                                        <p:attrNameLst>
                                          <p:attrName>ppt_h</p:attrName>
                                        </p:attrNameLst>
                                      </p:cBhvr>
                                      <p:tavLst>
                                        <p:tav tm="0">
                                          <p:val>
                                            <p:strVal val="#ppt_h"/>
                                          </p:val>
                                        </p:tav>
                                        <p:tav tm="100000">
                                          <p:val>
                                            <p:strVal val="#ppt_h"/>
                                          </p:val>
                                        </p:tav>
                                      </p:tavLst>
                                    </p:anim>
                                  </p:childTnLst>
                                </p:cTn>
                              </p:par>
                              <p:par>
                                <p:cTn id="27" presetID="45"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2000"/>
                                        <p:tgtEl>
                                          <p:spTgt spid="3">
                                            <p:txEl>
                                              <p:pRg st="4" end="4"/>
                                            </p:txEl>
                                          </p:spTgt>
                                        </p:tgtEl>
                                      </p:cBhvr>
                                    </p:animEffect>
                                    <p:anim calcmode="lin" valueType="num">
                                      <p:cBhvr>
                                        <p:cTn id="30"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1" dur="2000" fill="hold"/>
                                        <p:tgtEl>
                                          <p:spTgt spid="3">
                                            <p:txEl>
                                              <p:pRg st="4" end="4"/>
                                            </p:txEl>
                                          </p:spTgt>
                                        </p:tgtEl>
                                        <p:attrNameLst>
                                          <p:attrName>ppt_h</p:attrName>
                                        </p:attrNameLst>
                                      </p:cBhvr>
                                      <p:tavLst>
                                        <p:tav tm="0">
                                          <p:val>
                                            <p:strVal val="#ppt_h"/>
                                          </p:val>
                                        </p:tav>
                                        <p:tav tm="100000">
                                          <p:val>
                                            <p:strVal val="#ppt_h"/>
                                          </p:val>
                                        </p:tav>
                                      </p:tavLst>
                                    </p:anim>
                                  </p:childTnLst>
                                </p:cTn>
                              </p:par>
                              <p:par>
                                <p:cTn id="32" presetID="45"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2000"/>
                                        <p:tgtEl>
                                          <p:spTgt spid="3">
                                            <p:txEl>
                                              <p:pRg st="5" end="5"/>
                                            </p:txEl>
                                          </p:spTgt>
                                        </p:tgtEl>
                                      </p:cBhvr>
                                    </p:animEffect>
                                    <p:anim calcmode="lin" valueType="num">
                                      <p:cBhvr>
                                        <p:cTn id="35"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36" dur="2000" fill="hold"/>
                                        <p:tgtEl>
                                          <p:spTgt spid="3">
                                            <p:txEl>
                                              <p:pRg st="5" end="5"/>
                                            </p:txEl>
                                          </p:spTgt>
                                        </p:tgtEl>
                                        <p:attrNameLst>
                                          <p:attrName>ppt_h</p:attrName>
                                        </p:attrNameLst>
                                      </p:cBhvr>
                                      <p:tavLst>
                                        <p:tav tm="0">
                                          <p:val>
                                            <p:strVal val="#ppt_h"/>
                                          </p:val>
                                        </p:tav>
                                        <p:tav tm="100000">
                                          <p:val>
                                            <p:strVal val="#ppt_h"/>
                                          </p:val>
                                        </p:tav>
                                      </p:tavLst>
                                    </p:anim>
                                  </p:childTnLst>
                                </p:cTn>
                              </p:par>
                              <p:par>
                                <p:cTn id="37" presetID="45"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2000"/>
                                        <p:tgtEl>
                                          <p:spTgt spid="3">
                                            <p:txEl>
                                              <p:pRg st="6" end="6"/>
                                            </p:txEl>
                                          </p:spTgt>
                                        </p:tgtEl>
                                      </p:cBhvr>
                                    </p:animEffect>
                                    <p:anim calcmode="lin" valueType="num">
                                      <p:cBhvr>
                                        <p:cTn id="40"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1"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45"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2000"/>
                                        <p:tgtEl>
                                          <p:spTgt spid="3">
                                            <p:txEl>
                                              <p:pRg st="7" end="7"/>
                                            </p:txEl>
                                          </p:spTgt>
                                        </p:tgtEl>
                                      </p:cBhvr>
                                    </p:animEffect>
                                    <p:anim calcmode="lin" valueType="num">
                                      <p:cBhvr>
                                        <p:cTn id="47"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48" dur="2000" fill="hold"/>
                                        <p:tgtEl>
                                          <p:spTgt spid="3">
                                            <p:txEl>
                                              <p:pRg st="7" end="7"/>
                                            </p:txEl>
                                          </p:spTgt>
                                        </p:tgtEl>
                                        <p:attrNameLst>
                                          <p:attrName>ppt_h</p:attrName>
                                        </p:attrNameLst>
                                      </p:cBhvr>
                                      <p:tavLst>
                                        <p:tav tm="0">
                                          <p:val>
                                            <p:strVal val="#ppt_h"/>
                                          </p:val>
                                        </p:tav>
                                        <p:tav tm="100000">
                                          <p:val>
                                            <p:strVal val="#ppt_h"/>
                                          </p:val>
                                        </p:tav>
                                      </p:tavLst>
                                    </p:anim>
                                  </p:childTnLst>
                                </p:cTn>
                              </p:par>
                              <p:par>
                                <p:cTn id="49" presetID="45" presetClass="entr" presetSubtype="0"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2000"/>
                                        <p:tgtEl>
                                          <p:spTgt spid="3">
                                            <p:txEl>
                                              <p:pRg st="8" end="8"/>
                                            </p:txEl>
                                          </p:spTgt>
                                        </p:tgtEl>
                                      </p:cBhvr>
                                    </p:animEffect>
                                    <p:anim calcmode="lin" valueType="num">
                                      <p:cBhvr>
                                        <p:cTn id="52"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53" dur="2000" fill="hold"/>
                                        <p:tgtEl>
                                          <p:spTgt spid="3">
                                            <p:txEl>
                                              <p:pRg st="8" end="8"/>
                                            </p:txEl>
                                          </p:spTgt>
                                        </p:tgtEl>
                                        <p:attrNameLst>
                                          <p:attrName>ppt_h</p:attrName>
                                        </p:attrNameLst>
                                      </p:cBhvr>
                                      <p:tavLst>
                                        <p:tav tm="0">
                                          <p:val>
                                            <p:strVal val="#ppt_h"/>
                                          </p:val>
                                        </p:tav>
                                        <p:tav tm="100000">
                                          <p:val>
                                            <p:strVal val="#ppt_h"/>
                                          </p:val>
                                        </p:tav>
                                      </p:tavLst>
                                    </p:anim>
                                  </p:childTnLst>
                                </p:cTn>
                              </p:par>
                              <p:par>
                                <p:cTn id="54" presetID="45" presetClass="entr" presetSubtype="0" fill="hold" grpId="0"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2000"/>
                                        <p:tgtEl>
                                          <p:spTgt spid="3">
                                            <p:txEl>
                                              <p:pRg st="9" end="9"/>
                                            </p:txEl>
                                          </p:spTgt>
                                        </p:tgtEl>
                                      </p:cBhvr>
                                    </p:animEffect>
                                    <p:anim calcmode="lin" valueType="num">
                                      <p:cBhvr>
                                        <p:cTn id="57" dur="2000" fill="hold"/>
                                        <p:tgtEl>
                                          <p:spTgt spid="3">
                                            <p:txEl>
                                              <p:pRg st="9" end="9"/>
                                            </p:txEl>
                                          </p:spTgt>
                                        </p:tgtEl>
                                        <p:attrNameLst>
                                          <p:attrName>ppt_w</p:attrName>
                                        </p:attrNameLst>
                                      </p:cBhvr>
                                      <p:tavLst>
                                        <p:tav tm="0" fmla="#ppt_w*sin(2.5*pi*$)">
                                          <p:val>
                                            <p:fltVal val="0"/>
                                          </p:val>
                                        </p:tav>
                                        <p:tav tm="100000">
                                          <p:val>
                                            <p:fltVal val="1"/>
                                          </p:val>
                                        </p:tav>
                                      </p:tavLst>
                                    </p:anim>
                                    <p:anim calcmode="lin" valueType="num">
                                      <p:cBhvr>
                                        <p:cTn id="58" dur="20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315200" cy="1154097"/>
          </a:xfrm>
        </p:spPr>
        <p:txBody>
          <a:bodyPr/>
          <a:lstStyle/>
          <a:p>
            <a:r>
              <a:rPr lang="en-US" dirty="0" smtClean="0"/>
              <a:t>Uniting For Independence</a:t>
            </a:r>
            <a:endParaRPr lang="en-US" dirty="0"/>
          </a:p>
        </p:txBody>
      </p:sp>
      <p:sp>
        <p:nvSpPr>
          <p:cNvPr id="3" name="Content Placeholder 2"/>
          <p:cNvSpPr>
            <a:spLocks noGrp="1"/>
          </p:cNvSpPr>
          <p:nvPr>
            <p:ph idx="1"/>
          </p:nvPr>
        </p:nvSpPr>
        <p:spPr>
          <a:xfrm>
            <a:off x="152400" y="1371600"/>
            <a:ext cx="8839200" cy="5334000"/>
          </a:xfrm>
        </p:spPr>
        <p:txBody>
          <a:bodyPr/>
          <a:lstStyle/>
          <a:p>
            <a:r>
              <a:rPr lang="en-US" dirty="0" smtClean="0"/>
              <a:t>Second Continental Congress – All 13 colonies meet in Philadelphia</a:t>
            </a:r>
          </a:p>
          <a:p>
            <a:pPr lvl="1"/>
            <a:r>
              <a:rPr lang="en-US" dirty="0" smtClean="0"/>
              <a:t>Immediately assumed the role of a central government and made John Hancock of Massachusetts President</a:t>
            </a:r>
          </a:p>
          <a:p>
            <a:pPr lvl="1"/>
            <a:r>
              <a:rPr lang="en-US" dirty="0" smtClean="0"/>
              <a:t>Also assumed and Army, and Navy and funds to run it.</a:t>
            </a:r>
          </a:p>
          <a:p>
            <a:pPr lvl="1"/>
            <a:r>
              <a:rPr lang="en-US" dirty="0" smtClean="0"/>
              <a:t>They Appointed George Washington as the Commander of the Continental Army</a:t>
            </a:r>
          </a:p>
          <a:p>
            <a:pPr lvl="1"/>
            <a:r>
              <a:rPr lang="en-US" dirty="0" smtClean="0"/>
              <a:t>It was the acting government for the war, it negotiated treaties, and rallied support for the colonist cause.</a:t>
            </a:r>
          </a:p>
          <a:p>
            <a:r>
              <a:rPr lang="en-US" dirty="0" smtClean="0"/>
              <a:t>Declaring Independence – Yes the issue was still in debate on declaring their independence. </a:t>
            </a:r>
            <a:endParaRPr lang="en-US" dirty="0"/>
          </a:p>
        </p:txBody>
      </p:sp>
    </p:spTree>
    <p:extLst>
      <p:ext uri="{BB962C8B-B14F-4D97-AF65-F5344CB8AC3E}">
        <p14:creationId xmlns:p14="http://schemas.microsoft.com/office/powerpoint/2010/main" val="389515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7243" y="76200"/>
            <a:ext cx="5952232" cy="6697898"/>
          </a:xfrm>
          <a:prstGeom prst="rect">
            <a:avLst/>
          </a:prstGeom>
        </p:spPr>
      </p:pic>
    </p:spTree>
    <p:extLst>
      <p:ext uri="{BB962C8B-B14F-4D97-AF65-F5344CB8AC3E}">
        <p14:creationId xmlns:p14="http://schemas.microsoft.com/office/powerpoint/2010/main" val="3446000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5221</TotalTime>
  <Words>1639</Words>
  <Application>Microsoft Office PowerPoint</Application>
  <PresentationFormat>On-screen Show (4:3)</PresentationFormat>
  <Paragraphs>107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Perspective</vt:lpstr>
      <vt:lpstr>Uniting For Independence</vt:lpstr>
      <vt:lpstr>Uniting For Independence</vt:lpstr>
      <vt:lpstr>Uniting For Independence </vt:lpstr>
      <vt:lpstr>Uniting For Independence</vt:lpstr>
      <vt:lpstr>Uniting For Independence</vt:lpstr>
      <vt:lpstr>Uniting For Independence</vt:lpstr>
      <vt:lpstr>Uniting For Independence</vt:lpstr>
      <vt:lpstr>Uniting For Independence</vt:lpstr>
      <vt:lpstr>PowerPoint Presentation</vt:lpstr>
      <vt:lpstr>Uniting For Independence</vt:lpstr>
      <vt:lpstr>Uniting For Independence</vt:lpstr>
      <vt:lpstr>Uniting For Independence</vt:lpstr>
      <vt:lpstr>Uniting For Independence</vt:lpstr>
      <vt:lpstr>Uniting For Independence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Uniting For Independence</dc:title>
  <dc:creator>Anthony Manna</dc:creator>
  <cp:lastModifiedBy>Anthony Manna</cp:lastModifiedBy>
  <cp:revision>38</cp:revision>
  <dcterms:created xsi:type="dcterms:W3CDTF">2016-08-04T14:09:41Z</dcterms:created>
  <dcterms:modified xsi:type="dcterms:W3CDTF">2018-02-08T20:26:11Z</dcterms:modified>
</cp:coreProperties>
</file>