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7" r:id="rId4"/>
    <p:sldId id="258" r:id="rId5"/>
    <p:sldId id="259" r:id="rId6"/>
    <p:sldId id="260" r:id="rId7"/>
    <p:sldId id="261" r:id="rId8"/>
    <p:sldId id="262" r:id="rId9"/>
    <p:sldId id="263" r:id="rId10"/>
    <p:sldId id="265" r:id="rId11"/>
    <p:sldId id="270" r:id="rId12"/>
    <p:sldId id="264" r:id="rId13"/>
    <p:sldId id="266" r:id="rId14"/>
    <p:sldId id="267" r:id="rId15"/>
    <p:sldId id="268" r:id="rId16"/>
    <p:sldId id="269" r:id="rId17"/>
    <p:sldId id="271" r:id="rId18"/>
    <p:sldId id="272" r:id="rId19"/>
    <p:sldId id="273" r:id="rId20"/>
    <p:sldId id="274" r:id="rId21"/>
    <p:sldId id="275" r:id="rId22"/>
    <p:sldId id="276" r:id="rId23"/>
    <p:sldId id="278" r:id="rId24"/>
    <p:sldId id="277"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7A6A288-2E94-4D0A-8BC5-CD4B44E4C2A7}" type="datetimeFigureOut">
              <a:rPr lang="en-US" smtClean="0"/>
              <a:t>2/21/2018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C8D5242-2FAB-4BF7-92AB-56A87DEAFAD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6A288-2E94-4D0A-8BC5-CD4B44E4C2A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5242-2FAB-4BF7-92AB-56A87DEAFA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6A288-2E94-4D0A-8BC5-CD4B44E4C2A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5242-2FAB-4BF7-92AB-56A87DEAFA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7A6A288-2E94-4D0A-8BC5-CD4B44E4C2A7}" type="datetimeFigureOut">
              <a:rPr lang="en-US" smtClean="0"/>
              <a:t>2/21/2018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C8D5242-2FAB-4BF7-92AB-56A87DEAFA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7A6A288-2E94-4D0A-8BC5-CD4B44E4C2A7}" type="datetimeFigureOut">
              <a:rPr lang="en-US" smtClean="0"/>
              <a:t>2/21/2018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C8D5242-2FAB-4BF7-92AB-56A87DEAFADB}"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7A6A288-2E94-4D0A-8BC5-CD4B44E4C2A7}" type="datetimeFigureOut">
              <a:rPr lang="en-US" smtClean="0"/>
              <a:t>2/21/2018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8D5242-2FAB-4BF7-92AB-56A87DEAFA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7A6A288-2E94-4D0A-8BC5-CD4B44E4C2A7}"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C8D5242-2FAB-4BF7-92AB-56A87DEAFADB}"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A6A288-2E94-4D0A-8BC5-CD4B44E4C2A7}" type="datetimeFigureOut">
              <a:rPr lang="en-US" smtClean="0"/>
              <a:t>2/21/2018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5242-2FAB-4BF7-92AB-56A87DEAFA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A6A288-2E94-4D0A-8BC5-CD4B44E4C2A7}" type="datetimeFigureOut">
              <a:rPr lang="en-US" smtClean="0"/>
              <a:t>2/21/2018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5242-2FAB-4BF7-92AB-56A87DEAFA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7A6A288-2E94-4D0A-8BC5-CD4B44E4C2A7}" type="datetimeFigureOut">
              <a:rPr lang="en-US" smtClean="0"/>
              <a:t>2/21/2018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5242-2FAB-4BF7-92AB-56A87DEAFA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7A6A288-2E94-4D0A-8BC5-CD4B44E4C2A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8D5242-2FAB-4BF7-92AB-56A87DEAFADB}"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7A6A288-2E94-4D0A-8BC5-CD4B44E4C2A7}" type="datetimeFigureOut">
              <a:rPr lang="en-US" smtClean="0"/>
              <a:t>2/21/2018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8D5242-2FAB-4BF7-92AB-56A87DEAFADB}"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American Revolution</a:t>
            </a:r>
            <a:endParaRPr lang="en-US" dirty="0"/>
          </a:p>
        </p:txBody>
      </p:sp>
      <p:sp>
        <p:nvSpPr>
          <p:cNvPr id="3" name="Subtitle 2"/>
          <p:cNvSpPr>
            <a:spLocks noGrp="1"/>
          </p:cNvSpPr>
          <p:nvPr>
            <p:ph type="subTitle" idx="1"/>
          </p:nvPr>
        </p:nvSpPr>
        <p:spPr/>
        <p:txBody>
          <a:bodyPr/>
          <a:lstStyle/>
          <a:p>
            <a:r>
              <a:rPr lang="en-US" dirty="0" smtClean="0"/>
              <a:t>Unit 2 week 2</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343400"/>
          </a:xfrm>
          <a:prstGeom prst="rect">
            <a:avLst/>
          </a:prstGeom>
        </p:spPr>
      </p:pic>
    </p:spTree>
    <p:extLst>
      <p:ext uri="{BB962C8B-B14F-4D97-AF65-F5344CB8AC3E}">
        <p14:creationId xmlns:p14="http://schemas.microsoft.com/office/powerpoint/2010/main" val="1449794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14400"/>
            <a:ext cx="7162800" cy="5262979"/>
          </a:xfrm>
          <a:prstGeom prst="rect">
            <a:avLst/>
          </a:prstGeom>
          <a:noFill/>
        </p:spPr>
        <p:txBody>
          <a:bodyPr wrap="square" rtlCol="0">
            <a:spAutoFit/>
          </a:bodyPr>
          <a:lstStyle/>
          <a:p>
            <a:pPr marL="285750" indent="-285750">
              <a:buFont typeface="Arial" panose="020B0604020202020204" pitchFamily="34" charset="0"/>
              <a:buChar char="•"/>
            </a:pPr>
            <a:r>
              <a:rPr lang="en-US" sz="4800" dirty="0" smtClean="0"/>
              <a:t>“When any nation mistrusts its citizens with guns it is sending a clear message. It no longer trusts its citizens because such a government has evil plans.”</a:t>
            </a:r>
            <a:endParaRPr lang="en-US" sz="4800" dirty="0"/>
          </a:p>
        </p:txBody>
      </p:sp>
    </p:spTree>
    <p:extLst>
      <p:ext uri="{BB962C8B-B14F-4D97-AF65-F5344CB8AC3E}">
        <p14:creationId xmlns:p14="http://schemas.microsoft.com/office/powerpoint/2010/main" val="317433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American Revolution</a:t>
            </a:r>
            <a:endParaRPr lang="en-US" dirty="0"/>
          </a:p>
        </p:txBody>
      </p:sp>
      <p:sp>
        <p:nvSpPr>
          <p:cNvPr id="3" name="Title 2"/>
          <p:cNvSpPr>
            <a:spLocks noGrp="1"/>
          </p:cNvSpPr>
          <p:nvPr>
            <p:ph type="title"/>
          </p:nvPr>
        </p:nvSpPr>
        <p:spPr/>
        <p:txBody>
          <a:bodyPr/>
          <a:lstStyle/>
          <a:p>
            <a:r>
              <a:rPr lang="en-US" dirty="0" smtClean="0"/>
              <a:t>How it unfolded</a:t>
            </a:r>
            <a:endParaRPr lang="en-US" dirty="0"/>
          </a:p>
        </p:txBody>
      </p:sp>
    </p:spTree>
    <p:extLst>
      <p:ext uri="{BB962C8B-B14F-4D97-AF65-F5344CB8AC3E}">
        <p14:creationId xmlns:p14="http://schemas.microsoft.com/office/powerpoint/2010/main" val="3808438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a:xfrm>
            <a:off x="152400" y="1143000"/>
            <a:ext cx="8686800" cy="5715000"/>
          </a:xfrm>
        </p:spPr>
        <p:txBody>
          <a:bodyPr>
            <a:normAutofit/>
          </a:bodyPr>
          <a:lstStyle/>
          <a:p>
            <a:r>
              <a:rPr lang="en-US" sz="2800" dirty="0"/>
              <a:t>Second Continental Congress June 16th, 1775 – Continental Congress appoints George Washington Commander-in-Chief of Continental Army; issued 2 Million bills of credit to fund the </a:t>
            </a:r>
            <a:r>
              <a:rPr lang="en-US" sz="2800" dirty="0" smtClean="0"/>
              <a:t>army.</a:t>
            </a:r>
            <a:endParaRPr lang="en-US" sz="2800" dirty="0"/>
          </a:p>
        </p:txBody>
      </p:sp>
    </p:spTree>
    <p:extLst>
      <p:ext uri="{BB962C8B-B14F-4D97-AF65-F5344CB8AC3E}">
        <p14:creationId xmlns:p14="http://schemas.microsoft.com/office/powerpoint/2010/main" val="3326899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97155"/>
            <a:ext cx="6781800" cy="6657467"/>
          </a:xfrm>
          <a:prstGeom prst="rect">
            <a:avLst/>
          </a:prstGeom>
        </p:spPr>
      </p:pic>
    </p:spTree>
    <p:extLst>
      <p:ext uri="{BB962C8B-B14F-4D97-AF65-F5344CB8AC3E}">
        <p14:creationId xmlns:p14="http://schemas.microsoft.com/office/powerpoint/2010/main" val="4174956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a:xfrm>
            <a:off x="304800" y="1554162"/>
            <a:ext cx="8686800" cy="5151438"/>
          </a:xfrm>
        </p:spPr>
        <p:txBody>
          <a:bodyPr>
            <a:normAutofit fontScale="92500" lnSpcReduction="10000"/>
          </a:bodyPr>
          <a:lstStyle/>
          <a:p>
            <a:r>
              <a:rPr lang="en-US" sz="2800" dirty="0"/>
              <a:t>Battle of Bunker Hill June 17th, 1775 – The first major battle of the War of Independence. Sir William Howe dislodged William Prescott’s forces overlooking Boston at a cost of 1054 British casualties to the American’s 367</a:t>
            </a:r>
            <a:r>
              <a:rPr lang="en-US" sz="2800" dirty="0" smtClean="0"/>
              <a:t>.</a:t>
            </a:r>
          </a:p>
          <a:p>
            <a:r>
              <a:rPr lang="en-US" sz="2800" dirty="0"/>
              <a:t>Olive Branch Petition – July 5th, 1775 – Congress endorses a proposal asking for American rights, the ending of the Intolerable Acts in exchange for cease fire. John Adams demands independence yet again, but is denied. A vote of 10-3 passes the Olive Branch petition. John Adams goes to England. John Adams after delivering it and hearing the refusal said “For you know not what you have done</a:t>
            </a:r>
            <a:r>
              <a:rPr lang="en-US" sz="2800" dirty="0" smtClean="0"/>
              <a:t>.” King George III Declares Colonies is open rebellion.</a:t>
            </a:r>
          </a:p>
        </p:txBody>
      </p:sp>
    </p:spTree>
    <p:extLst>
      <p:ext uri="{BB962C8B-B14F-4D97-AF65-F5344CB8AC3E}">
        <p14:creationId xmlns:p14="http://schemas.microsoft.com/office/powerpoint/2010/main" val="506002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p:txBody>
          <a:bodyPr>
            <a:normAutofit/>
          </a:bodyPr>
          <a:lstStyle/>
          <a:p>
            <a:r>
              <a:rPr lang="en-US" sz="2800" dirty="0"/>
              <a:t>Thomas Paine’s Common Sense published anonymously in Philadelphia – January 9th, 1776 – John Adams presents it and again demands Independence, again it, does not even reach the floor for a </a:t>
            </a:r>
            <a:r>
              <a:rPr lang="en-US" sz="2800" dirty="0" smtClean="0"/>
              <a:t>vote.</a:t>
            </a:r>
          </a:p>
          <a:p>
            <a:r>
              <a:rPr lang="en-US" sz="2800" dirty="0"/>
              <a:t>France Provides Covert aid to the Americans – </a:t>
            </a:r>
            <a:r>
              <a:rPr lang="en-US" sz="2800" dirty="0" smtClean="0"/>
              <a:t>May </a:t>
            </a:r>
            <a:r>
              <a:rPr lang="en-US" sz="2800" dirty="0"/>
              <a:t>2nd, </a:t>
            </a:r>
            <a:r>
              <a:rPr lang="en-US" sz="2800" dirty="0" smtClean="0"/>
              <a:t>1776.</a:t>
            </a:r>
          </a:p>
          <a:p>
            <a:r>
              <a:rPr lang="en-US" sz="2800" dirty="0"/>
              <a:t>Second Continental Congress issues Declaration of Independence – July 4th, 1776</a:t>
            </a:r>
          </a:p>
        </p:txBody>
      </p:sp>
    </p:spTree>
    <p:extLst>
      <p:ext uri="{BB962C8B-B14F-4D97-AF65-F5344CB8AC3E}">
        <p14:creationId xmlns:p14="http://schemas.microsoft.com/office/powerpoint/2010/main" val="1432826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a:xfrm>
            <a:off x="304800" y="1554162"/>
            <a:ext cx="8686800" cy="5227638"/>
          </a:xfrm>
        </p:spPr>
        <p:txBody>
          <a:bodyPr>
            <a:normAutofit/>
          </a:bodyPr>
          <a:lstStyle/>
          <a:p>
            <a:r>
              <a:rPr lang="en-US" sz="2800" dirty="0"/>
              <a:t>Battles of Long Island and White Planes – August – December 1776 – British forces occupy New York, after American </a:t>
            </a:r>
            <a:r>
              <a:rPr lang="en-US" sz="2800" dirty="0" smtClean="0"/>
              <a:t>Defeats.</a:t>
            </a:r>
          </a:p>
          <a:p>
            <a:r>
              <a:rPr lang="en-US" sz="2800" dirty="0"/>
              <a:t>Battle of Trenton, New Jersey – December 26th, 1776 – American victory boasts American Morale. Outnumber a great tactical victory for Washington. He used the forest, and a split system attack</a:t>
            </a:r>
            <a:r>
              <a:rPr lang="en-US" sz="2800" dirty="0" smtClean="0"/>
              <a:t>.</a:t>
            </a:r>
          </a:p>
          <a:p>
            <a:r>
              <a:rPr lang="en-US" sz="2800" dirty="0"/>
              <a:t>Battle of Princeton, New Jersey – January 2-3 1777 – General Washington broke camp at Trenton to avoid a British advance, attacking the British rearguard and train near Princeton and then withdrew to Morristown.</a:t>
            </a:r>
          </a:p>
        </p:txBody>
      </p:sp>
    </p:spTree>
    <p:extLst>
      <p:ext uri="{BB962C8B-B14F-4D97-AF65-F5344CB8AC3E}">
        <p14:creationId xmlns:p14="http://schemas.microsoft.com/office/powerpoint/2010/main" val="907154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a:xfrm>
            <a:off x="304800" y="1554162"/>
            <a:ext cx="8686800" cy="5151438"/>
          </a:xfrm>
        </p:spPr>
        <p:txBody>
          <a:bodyPr>
            <a:normAutofit fontScale="92500"/>
          </a:bodyPr>
          <a:lstStyle/>
          <a:p>
            <a:r>
              <a:rPr lang="en-US" sz="2800" dirty="0" smtClean="0"/>
              <a:t>British Surrender of 5,700 troops at Saratoga – October 13th, 1777 – Lacking supplies British, German, and Loyalist forces under Major General John Burgoyne surrender to Major General Horatio Gates. Considered a major turning point in the Revolutionary War.</a:t>
            </a:r>
          </a:p>
          <a:p>
            <a:r>
              <a:rPr lang="en-US" sz="2800" dirty="0" smtClean="0"/>
              <a:t>Articles of Confederation – November, 1777 – The first constitution of the U.S. made the America’s a confederation of States with its own separate governments, laws, and currencies. No Central Government.</a:t>
            </a:r>
          </a:p>
          <a:p>
            <a:r>
              <a:rPr lang="en-US" sz="2800" dirty="0"/>
              <a:t>France becomes first major country to recognize U.S. Independence- February 6th, 1778</a:t>
            </a:r>
          </a:p>
          <a:p>
            <a:endParaRPr lang="en-US" sz="2800" dirty="0"/>
          </a:p>
        </p:txBody>
      </p:sp>
    </p:spTree>
    <p:extLst>
      <p:ext uri="{BB962C8B-B14F-4D97-AF65-F5344CB8AC3E}">
        <p14:creationId xmlns:p14="http://schemas.microsoft.com/office/powerpoint/2010/main" val="1736916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a:xfrm>
            <a:off x="304800" y="1554162"/>
            <a:ext cx="8686800" cy="5227638"/>
          </a:xfrm>
        </p:spPr>
        <p:txBody>
          <a:bodyPr>
            <a:normAutofit fontScale="92500" lnSpcReduction="10000"/>
          </a:bodyPr>
          <a:lstStyle/>
          <a:p>
            <a:r>
              <a:rPr lang="en-US" sz="2800" dirty="0"/>
              <a:t>U.S. Defeat at battle of Camden – August 16th, 1780 – The end of Major General Horatio Gates field command. He is routed soundly at Camden SC. He was careless with the men he had and did not wait for French support, the strategy was costly. Lost 162 men and gave the British a stronghold in the south. The British had already won Charleston, so this was damaging to the Southern front</a:t>
            </a:r>
            <a:r>
              <a:rPr lang="en-US" sz="2800" dirty="0" smtClean="0"/>
              <a:t>.</a:t>
            </a:r>
          </a:p>
          <a:p>
            <a:r>
              <a:rPr lang="en-US" sz="2800" dirty="0"/>
              <a:t>Ratification of the Articles of Confederation – March 1st, 1781 – Not much changed just a few ambiguous details were now specified. The most dramatic improvement is this: “Each state retains its sovereignty, freedom, and independence, and every power, jurisdiction, and right, which is not by this Confederation expressly delegated to the United States, in Congress assembled.”</a:t>
            </a:r>
          </a:p>
        </p:txBody>
      </p:sp>
    </p:spTree>
    <p:extLst>
      <p:ext uri="{BB962C8B-B14F-4D97-AF65-F5344CB8AC3E}">
        <p14:creationId xmlns:p14="http://schemas.microsoft.com/office/powerpoint/2010/main" val="2661129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Revolution – How it unfolded</a:t>
            </a:r>
            <a:endParaRPr lang="en-US" dirty="0"/>
          </a:p>
        </p:txBody>
      </p:sp>
      <p:sp>
        <p:nvSpPr>
          <p:cNvPr id="3" name="Content Placeholder 2"/>
          <p:cNvSpPr>
            <a:spLocks noGrp="1"/>
          </p:cNvSpPr>
          <p:nvPr>
            <p:ph idx="1"/>
          </p:nvPr>
        </p:nvSpPr>
        <p:spPr/>
        <p:txBody>
          <a:bodyPr>
            <a:normAutofit/>
          </a:bodyPr>
          <a:lstStyle/>
          <a:p>
            <a:r>
              <a:rPr lang="en-US" sz="2800" dirty="0"/>
              <a:t>Battle of Capes September 5th, 1781 – Denied British reinforcements or the ability to evacuate</a:t>
            </a:r>
            <a:r>
              <a:rPr lang="en-US" sz="2800" dirty="0" smtClean="0"/>
              <a:t>.</a:t>
            </a:r>
          </a:p>
          <a:p>
            <a:r>
              <a:rPr lang="en-US" sz="2800" dirty="0"/>
              <a:t>Surrender of British forces under Cornwallis at Yorktown – October 18th, </a:t>
            </a:r>
            <a:r>
              <a:rPr lang="en-US" sz="2800" dirty="0" smtClean="0"/>
              <a:t>1781.</a:t>
            </a:r>
          </a:p>
          <a:p>
            <a:r>
              <a:rPr lang="en-US" sz="2800" dirty="0"/>
              <a:t>British authorizes peace negotiations – March 5th, </a:t>
            </a:r>
            <a:r>
              <a:rPr lang="en-US" sz="2800" dirty="0" smtClean="0"/>
              <a:t>1782.</a:t>
            </a:r>
          </a:p>
          <a:p>
            <a:r>
              <a:rPr lang="en-US" sz="2800" dirty="0" smtClean="0"/>
              <a:t>Treaty </a:t>
            </a:r>
            <a:r>
              <a:rPr lang="en-US" sz="2800" dirty="0"/>
              <a:t>of Paris – September 3rd, 1783 – Formally ended the Revolutionary </a:t>
            </a:r>
            <a:r>
              <a:rPr lang="en-US" sz="2800" dirty="0" smtClean="0"/>
              <a:t>War.</a:t>
            </a:r>
          </a:p>
          <a:p>
            <a:pPr marL="0" indent="0">
              <a:buNone/>
            </a:pPr>
            <a:endParaRPr lang="en-US" sz="2800" dirty="0"/>
          </a:p>
        </p:txBody>
      </p:sp>
    </p:spTree>
    <p:extLst>
      <p:ext uri="{BB962C8B-B14F-4D97-AF65-F5344CB8AC3E}">
        <p14:creationId xmlns:p14="http://schemas.microsoft.com/office/powerpoint/2010/main" val="2258866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3581400"/>
            <a:ext cx="8458200" cy="914400"/>
          </a:xfrm>
        </p:spPr>
        <p:txBody>
          <a:bodyPr/>
          <a:lstStyle/>
          <a:p>
            <a:r>
              <a:rPr lang="en-US" dirty="0" smtClean="0"/>
              <a:t>American Revolution</a:t>
            </a:r>
            <a:endParaRPr lang="en-US" dirty="0"/>
          </a:p>
        </p:txBody>
      </p:sp>
      <p:sp>
        <p:nvSpPr>
          <p:cNvPr id="3" name="Title 2"/>
          <p:cNvSpPr>
            <a:spLocks noGrp="1"/>
          </p:cNvSpPr>
          <p:nvPr>
            <p:ph type="title"/>
          </p:nvPr>
        </p:nvSpPr>
        <p:spPr>
          <a:xfrm>
            <a:off x="304800" y="4419600"/>
            <a:ext cx="8686800" cy="1184825"/>
          </a:xfrm>
        </p:spPr>
        <p:txBody>
          <a:bodyPr/>
          <a:lstStyle/>
          <a:p>
            <a:r>
              <a:rPr lang="en-US" dirty="0" smtClean="0"/>
              <a:t>Setting it Up</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08857"/>
            <a:ext cx="5105400" cy="3302881"/>
          </a:xfrm>
          <a:prstGeom prst="rect">
            <a:avLst/>
          </a:prstGeom>
        </p:spPr>
      </p:pic>
    </p:spTree>
    <p:extLst>
      <p:ext uri="{BB962C8B-B14F-4D97-AF65-F5344CB8AC3E}">
        <p14:creationId xmlns:p14="http://schemas.microsoft.com/office/powerpoint/2010/main" val="1826513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George Washington </a:t>
            </a:r>
            <a:endParaRPr lang="en-US" dirty="0"/>
          </a:p>
        </p:txBody>
      </p:sp>
      <p:sp>
        <p:nvSpPr>
          <p:cNvPr id="3" name="Title 2"/>
          <p:cNvSpPr>
            <a:spLocks noGrp="1"/>
          </p:cNvSpPr>
          <p:nvPr>
            <p:ph type="title"/>
          </p:nvPr>
        </p:nvSpPr>
        <p:spPr/>
        <p:txBody>
          <a:bodyPr/>
          <a:lstStyle/>
          <a:p>
            <a:r>
              <a:rPr lang="en-US" dirty="0" smtClean="0"/>
              <a:t>A look at our First President</a:t>
            </a:r>
            <a:endParaRPr lang="en-US" dirty="0"/>
          </a:p>
        </p:txBody>
      </p:sp>
    </p:spTree>
    <p:extLst>
      <p:ext uri="{BB962C8B-B14F-4D97-AF65-F5344CB8AC3E}">
        <p14:creationId xmlns:p14="http://schemas.microsoft.com/office/powerpoint/2010/main" val="447492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a:t>
            </a:r>
            <a:endParaRPr lang="en-US" dirty="0"/>
          </a:p>
        </p:txBody>
      </p:sp>
      <p:sp>
        <p:nvSpPr>
          <p:cNvPr id="3" name="Content Placeholder 2"/>
          <p:cNvSpPr>
            <a:spLocks noGrp="1"/>
          </p:cNvSpPr>
          <p:nvPr>
            <p:ph idx="1"/>
          </p:nvPr>
        </p:nvSpPr>
        <p:spPr>
          <a:xfrm>
            <a:off x="304800" y="1554162"/>
            <a:ext cx="8686800" cy="5075238"/>
          </a:xfrm>
        </p:spPr>
        <p:txBody>
          <a:bodyPr>
            <a:normAutofit/>
          </a:bodyPr>
          <a:lstStyle/>
          <a:p>
            <a:r>
              <a:rPr lang="en-US" dirty="0" smtClean="0"/>
              <a:t>Is credited for saving the U.S. twice.</a:t>
            </a:r>
          </a:p>
          <a:p>
            <a:pPr lvl="1"/>
            <a:r>
              <a:rPr lang="en-US" dirty="0" smtClean="0"/>
              <a:t>1. The Revolutionary War – Duh</a:t>
            </a:r>
          </a:p>
          <a:p>
            <a:pPr lvl="1"/>
            <a:r>
              <a:rPr lang="en-US" dirty="0" smtClean="0"/>
              <a:t>2. At one point all the money promised to the soldiers was revoked because the government had no money. The soldiers were ready to storm Philadelphia and overthrow the government. George Washington said “You saved this nation once with your sacrifice, and courage I ask you to do it one more time. “</a:t>
            </a:r>
          </a:p>
          <a:p>
            <a:pPr lvl="1"/>
            <a:r>
              <a:rPr lang="en-US" dirty="0" smtClean="0"/>
              <a:t>They listened and never revolted.</a:t>
            </a:r>
          </a:p>
        </p:txBody>
      </p:sp>
    </p:spTree>
    <p:extLst>
      <p:ext uri="{BB962C8B-B14F-4D97-AF65-F5344CB8AC3E}">
        <p14:creationId xmlns:p14="http://schemas.microsoft.com/office/powerpoint/2010/main" val="237112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a:t>
            </a:r>
            <a:endParaRPr lang="en-US" dirty="0"/>
          </a:p>
        </p:txBody>
      </p:sp>
      <p:sp>
        <p:nvSpPr>
          <p:cNvPr id="3" name="Content Placeholder 2"/>
          <p:cNvSpPr>
            <a:spLocks noGrp="1"/>
          </p:cNvSpPr>
          <p:nvPr>
            <p:ph idx="1"/>
          </p:nvPr>
        </p:nvSpPr>
        <p:spPr>
          <a:xfrm>
            <a:off x="304800" y="1554162"/>
            <a:ext cx="8686800" cy="5227638"/>
          </a:xfrm>
        </p:spPr>
        <p:txBody>
          <a:bodyPr>
            <a:normAutofit fontScale="92500" lnSpcReduction="10000"/>
          </a:bodyPr>
          <a:lstStyle/>
          <a:p>
            <a:r>
              <a:rPr lang="en-US" b="1" dirty="0"/>
              <a:t>Only said two things at the Constitutional Convention.</a:t>
            </a:r>
          </a:p>
          <a:p>
            <a:pPr lvl="1"/>
            <a:r>
              <a:rPr lang="en-US" dirty="0"/>
              <a:t>The second was the most profound – When discussing how many men the Army should have, it was suggested that only 10,000 should be the max. Washington replied “Perhaps the enemy should be told to invade with no more than 10,000 men then.” This immediately changed and the number of max soldiers was never placed in the Constitution. </a:t>
            </a:r>
            <a:endParaRPr lang="en-US" dirty="0" smtClean="0"/>
          </a:p>
          <a:p>
            <a:r>
              <a:rPr lang="en-US" dirty="0" smtClean="0"/>
              <a:t>Was nominated president with 100% of the electoral vote in his first “Election” in 1789.</a:t>
            </a:r>
          </a:p>
          <a:p>
            <a:pPr lvl="1"/>
            <a:r>
              <a:rPr lang="en-US" dirty="0" smtClean="0"/>
              <a:t>Only President in U.S. history to win 100% of the Electoral vote. Poor John Adams, twice lol.</a:t>
            </a:r>
            <a:endParaRPr lang="en-US" dirty="0"/>
          </a:p>
        </p:txBody>
      </p:sp>
    </p:spTree>
    <p:extLst>
      <p:ext uri="{BB962C8B-B14F-4D97-AF65-F5344CB8AC3E}">
        <p14:creationId xmlns:p14="http://schemas.microsoft.com/office/powerpoint/2010/main" val="635450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257155"/>
            <a:ext cx="8610600" cy="5568188"/>
          </a:xfrm>
        </p:spPr>
      </p:pic>
    </p:spTree>
    <p:extLst>
      <p:ext uri="{BB962C8B-B14F-4D97-AF65-F5344CB8AC3E}">
        <p14:creationId xmlns:p14="http://schemas.microsoft.com/office/powerpoint/2010/main" val="4163130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 1789-1796</a:t>
            </a:r>
            <a:endParaRPr lang="en-US" dirty="0"/>
          </a:p>
        </p:txBody>
      </p:sp>
      <p:sp>
        <p:nvSpPr>
          <p:cNvPr id="3" name="Content Placeholder 2"/>
          <p:cNvSpPr>
            <a:spLocks noGrp="1"/>
          </p:cNvSpPr>
          <p:nvPr>
            <p:ph sz="half" idx="1"/>
          </p:nvPr>
        </p:nvSpPr>
        <p:spPr/>
        <p:txBody>
          <a:bodyPr/>
          <a:lstStyle/>
          <a:p>
            <a:r>
              <a:rPr lang="en-US" b="1" dirty="0" smtClean="0"/>
              <a:t>1789 Election</a:t>
            </a:r>
            <a:endParaRPr lang="en-US" b="1" dirty="0"/>
          </a:p>
        </p:txBody>
      </p:sp>
      <p:sp>
        <p:nvSpPr>
          <p:cNvPr id="4" name="Content Placeholder 3"/>
          <p:cNvSpPr>
            <a:spLocks noGrp="1"/>
          </p:cNvSpPr>
          <p:nvPr>
            <p:ph sz="half" idx="2"/>
          </p:nvPr>
        </p:nvSpPr>
        <p:spPr/>
        <p:txBody>
          <a:bodyPr/>
          <a:lstStyle/>
          <a:p>
            <a:r>
              <a:rPr lang="en-US" b="1" dirty="0" smtClean="0"/>
              <a:t>1792 Election</a:t>
            </a:r>
            <a:endParaRPr lang="en-US"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4350" y="2938462"/>
            <a:ext cx="4819650" cy="298132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95600"/>
            <a:ext cx="4324350" cy="2676525"/>
          </a:xfrm>
          <a:prstGeom prst="rect">
            <a:avLst/>
          </a:prstGeom>
        </p:spPr>
      </p:pic>
    </p:spTree>
    <p:extLst>
      <p:ext uri="{BB962C8B-B14F-4D97-AF65-F5344CB8AC3E}">
        <p14:creationId xmlns:p14="http://schemas.microsoft.com/office/powerpoint/2010/main" val="2279111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219200"/>
            <a:ext cx="9067800" cy="5562600"/>
          </a:xfrm>
        </p:spPr>
      </p:pic>
    </p:spTree>
    <p:extLst>
      <p:ext uri="{BB962C8B-B14F-4D97-AF65-F5344CB8AC3E}">
        <p14:creationId xmlns:p14="http://schemas.microsoft.com/office/powerpoint/2010/main" val="2091719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Washington</a:t>
            </a:r>
            <a:endParaRPr lang="en-US" dirty="0"/>
          </a:p>
        </p:txBody>
      </p:sp>
      <p:sp>
        <p:nvSpPr>
          <p:cNvPr id="3" name="Content Placeholder 2"/>
          <p:cNvSpPr>
            <a:spLocks noGrp="1"/>
          </p:cNvSpPr>
          <p:nvPr>
            <p:ph idx="1"/>
          </p:nvPr>
        </p:nvSpPr>
        <p:spPr>
          <a:xfrm>
            <a:off x="304800" y="1554162"/>
            <a:ext cx="8686800" cy="5151438"/>
          </a:xfrm>
        </p:spPr>
        <p:txBody>
          <a:bodyPr>
            <a:normAutofit lnSpcReduction="10000"/>
          </a:bodyPr>
          <a:lstStyle/>
          <a:p>
            <a:r>
              <a:rPr lang="en-US" dirty="0" smtClean="0"/>
              <a:t>Washington’s Policies</a:t>
            </a:r>
          </a:p>
          <a:p>
            <a:pPr lvl="1"/>
            <a:r>
              <a:rPr lang="en-US" sz="2000" dirty="0" smtClean="0"/>
              <a:t>The 1789 Election was not an election, in the traditional sense. He was nominated infamously. Only ran one true election and that was 1792. </a:t>
            </a:r>
          </a:p>
          <a:p>
            <a:pPr lvl="1"/>
            <a:r>
              <a:rPr lang="en-US" sz="2000" dirty="0" smtClean="0"/>
              <a:t>Wanted to reconnect with England and re-tie that relationship</a:t>
            </a:r>
          </a:p>
          <a:p>
            <a:pPr lvl="1"/>
            <a:r>
              <a:rPr lang="en-US" sz="2000" dirty="0" smtClean="0"/>
              <a:t>Oversaw, and assisted the French Revolution</a:t>
            </a:r>
          </a:p>
          <a:p>
            <a:pPr lvl="1"/>
            <a:r>
              <a:rPr lang="en-US" sz="2000" dirty="0" smtClean="0"/>
              <a:t>Led a Militia against the Whiskey Rebellion – one of two sitting presidents to lead men into combat.</a:t>
            </a:r>
          </a:p>
          <a:p>
            <a:pPr lvl="1"/>
            <a:r>
              <a:rPr lang="en-US" sz="2000" dirty="0" smtClean="0"/>
              <a:t>Took a global position in foreign policy</a:t>
            </a:r>
          </a:p>
          <a:p>
            <a:pPr lvl="1"/>
            <a:r>
              <a:rPr lang="en-US" sz="2000" dirty="0" smtClean="0"/>
              <a:t>Dealt with Domestic and Foreign Debts.</a:t>
            </a:r>
          </a:p>
          <a:p>
            <a:pPr lvl="1"/>
            <a:r>
              <a:rPr lang="en-US" sz="2000" dirty="0" smtClean="0"/>
              <a:t>Set the precedence for two terms, stepped down after second term, much to the chagrin of the people.</a:t>
            </a:r>
          </a:p>
          <a:p>
            <a:pPr lvl="1"/>
            <a:r>
              <a:rPr lang="en-US" sz="2000" dirty="0" smtClean="0"/>
              <a:t>Did not want political parties was dead against it.</a:t>
            </a:r>
          </a:p>
          <a:p>
            <a:pPr lvl="1"/>
            <a:r>
              <a:rPr lang="en-US" sz="2000" dirty="0" smtClean="0"/>
              <a:t>Establishment of Judiciary</a:t>
            </a:r>
          </a:p>
          <a:p>
            <a:pPr lvl="1"/>
            <a:r>
              <a:rPr lang="en-US" sz="2000" dirty="0" smtClean="0"/>
              <a:t>Creation of Cabinets </a:t>
            </a:r>
          </a:p>
          <a:p>
            <a:pPr lvl="1"/>
            <a:r>
              <a:rPr lang="en-US" sz="2000" dirty="0" smtClean="0"/>
              <a:t>Won the Northwest Indian War</a:t>
            </a:r>
          </a:p>
          <a:p>
            <a:pPr lvl="1"/>
            <a:endParaRPr lang="en-US" dirty="0"/>
          </a:p>
        </p:txBody>
      </p:sp>
    </p:spTree>
    <p:extLst>
      <p:ext uri="{BB962C8B-B14F-4D97-AF65-F5344CB8AC3E}">
        <p14:creationId xmlns:p14="http://schemas.microsoft.com/office/powerpoint/2010/main" val="244385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 Revolution – Setting it up</a:t>
            </a:r>
            <a:endParaRPr lang="en-US" dirty="0"/>
          </a:p>
        </p:txBody>
      </p:sp>
      <p:sp>
        <p:nvSpPr>
          <p:cNvPr id="3" name="Content Placeholder 2"/>
          <p:cNvSpPr>
            <a:spLocks noGrp="1"/>
          </p:cNvSpPr>
          <p:nvPr>
            <p:ph idx="1"/>
          </p:nvPr>
        </p:nvSpPr>
        <p:spPr>
          <a:xfrm>
            <a:off x="304800" y="1554162"/>
            <a:ext cx="8686800" cy="5151438"/>
          </a:xfrm>
        </p:spPr>
        <p:txBody>
          <a:bodyPr>
            <a:normAutofit/>
          </a:bodyPr>
          <a:lstStyle/>
          <a:p>
            <a:r>
              <a:rPr lang="en-US" sz="2400" dirty="0" smtClean="0"/>
              <a:t>Molasses </a:t>
            </a:r>
            <a:r>
              <a:rPr lang="en-US" sz="2400" dirty="0"/>
              <a:t>Act – March 6</a:t>
            </a:r>
            <a:r>
              <a:rPr lang="en-US" sz="2400" baseline="30000" dirty="0"/>
              <a:t>th</a:t>
            </a:r>
            <a:r>
              <a:rPr lang="en-US" sz="2400" dirty="0"/>
              <a:t>, 1733 – Taxed at 6 pence (percent) on any molasses entering the Colonies</a:t>
            </a:r>
          </a:p>
          <a:p>
            <a:r>
              <a:rPr lang="en-US" sz="2400" dirty="0"/>
              <a:t>Currency Act – 1751 – Prohibited any new currency, or credit to the colonies</a:t>
            </a:r>
          </a:p>
          <a:p>
            <a:r>
              <a:rPr lang="en-US" sz="2400" dirty="0"/>
              <a:t>Sugar Act –April 5</a:t>
            </a:r>
            <a:r>
              <a:rPr lang="en-US" sz="2400" baseline="30000" dirty="0"/>
              <a:t>th</a:t>
            </a:r>
            <a:r>
              <a:rPr lang="en-US" sz="2400" dirty="0"/>
              <a:t>, 1764 – Forced collection of the Molasses tax from 1733 plus interest.</a:t>
            </a:r>
          </a:p>
          <a:p>
            <a:pPr marL="342900" lvl="1" indent="-342900">
              <a:buFont typeface="Wingdings 2"/>
              <a:buChar char=""/>
            </a:pPr>
            <a:r>
              <a:rPr lang="en-US" sz="2400" dirty="0"/>
              <a:t>Stamp Act - March 22</a:t>
            </a:r>
            <a:r>
              <a:rPr lang="en-US" sz="2400" baseline="30000" dirty="0"/>
              <a:t>nd</a:t>
            </a:r>
            <a:r>
              <a:rPr lang="en-US" sz="2400" dirty="0"/>
              <a:t>, </a:t>
            </a:r>
            <a:r>
              <a:rPr lang="en-US" sz="2400" dirty="0" smtClean="0"/>
              <a:t>1765 - </a:t>
            </a:r>
            <a:r>
              <a:rPr lang="en-US" dirty="0"/>
              <a:t>First direct tax on Colonist alone not levied on the homeland British</a:t>
            </a:r>
          </a:p>
          <a:p>
            <a:r>
              <a:rPr lang="en-US" sz="2400" dirty="0" smtClean="0"/>
              <a:t>Quartering </a:t>
            </a:r>
            <a:r>
              <a:rPr lang="en-US" sz="2400" dirty="0"/>
              <a:t>Act – 1765 – Once Barracks were full Inn’s and houses had to quarter soldiers</a:t>
            </a:r>
          </a:p>
          <a:p>
            <a:endParaRPr lang="en-US" sz="2400" dirty="0"/>
          </a:p>
        </p:txBody>
      </p:sp>
    </p:spTree>
    <p:extLst>
      <p:ext uri="{BB962C8B-B14F-4D97-AF65-F5344CB8AC3E}">
        <p14:creationId xmlns:p14="http://schemas.microsoft.com/office/powerpoint/2010/main" val="325013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 Revolution – Setting it up</a:t>
            </a:r>
            <a:endParaRPr lang="en-US" dirty="0"/>
          </a:p>
        </p:txBody>
      </p:sp>
      <p:sp>
        <p:nvSpPr>
          <p:cNvPr id="3" name="Content Placeholder 2"/>
          <p:cNvSpPr>
            <a:spLocks noGrp="1"/>
          </p:cNvSpPr>
          <p:nvPr>
            <p:ph idx="1"/>
          </p:nvPr>
        </p:nvSpPr>
        <p:spPr>
          <a:xfrm>
            <a:off x="304800" y="1554162"/>
            <a:ext cx="8686800" cy="5227638"/>
          </a:xfrm>
        </p:spPr>
        <p:txBody>
          <a:bodyPr/>
          <a:lstStyle/>
          <a:p>
            <a:r>
              <a:rPr lang="en-US" sz="2800" dirty="0" smtClean="0"/>
              <a:t>Declaratory </a:t>
            </a:r>
            <a:r>
              <a:rPr lang="en-US" sz="2800" dirty="0"/>
              <a:t>Act – March 18</a:t>
            </a:r>
            <a:r>
              <a:rPr lang="en-US" sz="2800" baseline="30000" dirty="0"/>
              <a:t>th</a:t>
            </a:r>
            <a:r>
              <a:rPr lang="en-US" sz="2800" dirty="0"/>
              <a:t>, 1766 – repealed the Stamp Act and lessened the Sugar Acts collection</a:t>
            </a:r>
          </a:p>
          <a:p>
            <a:r>
              <a:rPr lang="en-US" sz="2800" dirty="0" smtClean="0"/>
              <a:t>Townshend </a:t>
            </a:r>
            <a:r>
              <a:rPr lang="en-US" sz="2800" dirty="0"/>
              <a:t>Act – July 2</a:t>
            </a:r>
            <a:r>
              <a:rPr lang="en-US" sz="2800" baseline="30000" dirty="0"/>
              <a:t>nd</a:t>
            </a:r>
            <a:r>
              <a:rPr lang="en-US" sz="2800" dirty="0"/>
              <a:t> 1767 – Taxes on glass, lead, paper and paint</a:t>
            </a:r>
          </a:p>
          <a:p>
            <a:r>
              <a:rPr lang="en-US" sz="2800" dirty="0"/>
              <a:t>Boston Massacre – March 5</a:t>
            </a:r>
            <a:r>
              <a:rPr lang="en-US" sz="2800" baseline="30000" dirty="0"/>
              <a:t>th</a:t>
            </a:r>
            <a:r>
              <a:rPr lang="en-US" sz="2800" dirty="0"/>
              <a:t>, 1770 – angered by the presence of troops the public throws a snowball </a:t>
            </a:r>
            <a:r>
              <a:rPr lang="en-US" sz="2800" dirty="0" smtClean="0"/>
              <a:t>soldier </a:t>
            </a:r>
            <a:r>
              <a:rPr lang="en-US" sz="2800" dirty="0"/>
              <a:t>is knocked down </a:t>
            </a:r>
            <a:r>
              <a:rPr lang="en-US" sz="2800" dirty="0" smtClean="0"/>
              <a:t>fires </a:t>
            </a:r>
            <a:r>
              <a:rPr lang="en-US" sz="2800" dirty="0"/>
              <a:t>his musket into the </a:t>
            </a:r>
            <a:r>
              <a:rPr lang="en-US" sz="2800" dirty="0" smtClean="0"/>
              <a:t>crowd</a:t>
            </a:r>
            <a:r>
              <a:rPr lang="en-US" sz="2800" dirty="0"/>
              <a:t>, as do the other soldiers killing five</a:t>
            </a:r>
          </a:p>
          <a:p>
            <a:r>
              <a:rPr lang="en-US" sz="2800" dirty="0"/>
              <a:t>Repeal of the </a:t>
            </a:r>
            <a:r>
              <a:rPr lang="en-US" sz="2800" dirty="0" smtClean="0"/>
              <a:t>Townshend </a:t>
            </a:r>
            <a:r>
              <a:rPr lang="en-US" sz="2800" dirty="0"/>
              <a:t>Act – April 12</a:t>
            </a:r>
            <a:r>
              <a:rPr lang="en-US" sz="2800" baseline="30000" dirty="0"/>
              <a:t>th</a:t>
            </a:r>
            <a:r>
              <a:rPr lang="en-US" sz="2800" dirty="0"/>
              <a:t>, 1770</a:t>
            </a:r>
          </a:p>
          <a:p>
            <a:endParaRPr lang="en-US" sz="2800" dirty="0"/>
          </a:p>
        </p:txBody>
      </p:sp>
    </p:spTree>
    <p:extLst>
      <p:ext uri="{BB962C8B-B14F-4D97-AF65-F5344CB8AC3E}">
        <p14:creationId xmlns:p14="http://schemas.microsoft.com/office/powerpoint/2010/main" val="1423409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 Revolution – Setting it up</a:t>
            </a:r>
            <a:endParaRPr lang="en-US" dirty="0"/>
          </a:p>
        </p:txBody>
      </p:sp>
      <p:sp>
        <p:nvSpPr>
          <p:cNvPr id="3" name="Content Placeholder 2"/>
          <p:cNvSpPr>
            <a:spLocks noGrp="1"/>
          </p:cNvSpPr>
          <p:nvPr>
            <p:ph idx="1"/>
          </p:nvPr>
        </p:nvSpPr>
        <p:spPr>
          <a:xfrm>
            <a:off x="304800" y="1554162"/>
            <a:ext cx="8686800" cy="5227638"/>
          </a:xfrm>
        </p:spPr>
        <p:txBody>
          <a:bodyPr>
            <a:normAutofit fontScale="92500"/>
          </a:bodyPr>
          <a:lstStyle/>
          <a:p>
            <a:r>
              <a:rPr lang="en-US" sz="2800" dirty="0"/>
              <a:t>Burning of the </a:t>
            </a:r>
            <a:r>
              <a:rPr lang="en-US" sz="2800" dirty="0" smtClean="0"/>
              <a:t>Gaspe </a:t>
            </a:r>
            <a:r>
              <a:rPr lang="en-US" sz="2800" dirty="0"/>
              <a:t>– June 10</a:t>
            </a:r>
            <a:r>
              <a:rPr lang="en-US" sz="2800" baseline="30000" dirty="0"/>
              <a:t>th</a:t>
            </a:r>
            <a:r>
              <a:rPr lang="en-US" sz="2800" dirty="0"/>
              <a:t>, 1772 – Locals angered by the trade laws that crippled the Colonial economy in Rhode Island sank and burned the revenue collectors ship  while it was at port.</a:t>
            </a:r>
          </a:p>
          <a:p>
            <a:r>
              <a:rPr lang="en-US" sz="2800" dirty="0"/>
              <a:t>Tea Act – May 10</a:t>
            </a:r>
            <a:r>
              <a:rPr lang="en-US" sz="2800" baseline="30000" dirty="0"/>
              <a:t>th</a:t>
            </a:r>
            <a:r>
              <a:rPr lang="en-US" sz="2800" dirty="0"/>
              <a:t>, 1773 – A tea tax that was directed only on the America’s on any tea they purchased, done to give money directly to the East India Company, which at this point was floundering. American’s saw it has indirect tax subsidizing a British Company. They were right.</a:t>
            </a:r>
          </a:p>
          <a:p>
            <a:r>
              <a:rPr lang="en-US" sz="2800" dirty="0"/>
              <a:t>Publication of Thomas Hutchinson’s letters – July 1773 – Letters warning the colonials of the British attempt to clamp-down on their freedoms.</a:t>
            </a:r>
          </a:p>
          <a:p>
            <a:pPr marL="0" indent="0">
              <a:buNone/>
            </a:pPr>
            <a:endParaRPr lang="en-US" sz="2800" dirty="0"/>
          </a:p>
        </p:txBody>
      </p:sp>
    </p:spTree>
    <p:extLst>
      <p:ext uri="{BB962C8B-B14F-4D97-AF65-F5344CB8AC3E}">
        <p14:creationId xmlns:p14="http://schemas.microsoft.com/office/powerpoint/2010/main" val="420524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 Revolution – Setting it up</a:t>
            </a:r>
            <a:endParaRPr lang="en-US" dirty="0"/>
          </a:p>
        </p:txBody>
      </p:sp>
      <p:sp>
        <p:nvSpPr>
          <p:cNvPr id="3" name="Content Placeholder 2"/>
          <p:cNvSpPr>
            <a:spLocks noGrp="1"/>
          </p:cNvSpPr>
          <p:nvPr>
            <p:ph idx="1"/>
          </p:nvPr>
        </p:nvSpPr>
        <p:spPr>
          <a:xfrm>
            <a:off x="304800" y="1554162"/>
            <a:ext cx="8686800" cy="5151438"/>
          </a:xfrm>
        </p:spPr>
        <p:txBody>
          <a:bodyPr>
            <a:normAutofit/>
          </a:bodyPr>
          <a:lstStyle/>
          <a:p>
            <a:r>
              <a:rPr lang="en-US" sz="2800" dirty="0"/>
              <a:t>The Boston Tea Party – December 16</a:t>
            </a:r>
            <a:r>
              <a:rPr lang="en-US" sz="2800" baseline="30000" dirty="0"/>
              <a:t>th</a:t>
            </a:r>
            <a:r>
              <a:rPr lang="en-US" sz="2800" dirty="0"/>
              <a:t>, 1773 - Colonist dressed up as Mohawk Indians and dumped 342 chests of tea into the Boston Harbor</a:t>
            </a:r>
          </a:p>
          <a:p>
            <a:r>
              <a:rPr lang="en-US" sz="2800" dirty="0"/>
              <a:t>The Intolerable Acts – May to June 1774 – Four Measures that stripped Massachusetts of self-government and judicial independence. Colonists boycott all British goods.</a:t>
            </a:r>
          </a:p>
          <a:p>
            <a:r>
              <a:rPr lang="en-US" sz="2800" dirty="0"/>
              <a:t>First Continental Congress – September 1774 – Delegates meet to organize opposition to the Intolerable Acts</a:t>
            </a:r>
          </a:p>
          <a:p>
            <a:endParaRPr lang="en-US" sz="2800" dirty="0"/>
          </a:p>
        </p:txBody>
      </p:sp>
    </p:spTree>
    <p:extLst>
      <p:ext uri="{BB962C8B-B14F-4D97-AF65-F5344CB8AC3E}">
        <p14:creationId xmlns:p14="http://schemas.microsoft.com/office/powerpoint/2010/main" val="3882067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American Revolution – Setting it up</a:t>
            </a:r>
            <a:endParaRPr lang="en-US" dirty="0"/>
          </a:p>
        </p:txBody>
      </p:sp>
      <p:sp>
        <p:nvSpPr>
          <p:cNvPr id="3" name="Content Placeholder 2"/>
          <p:cNvSpPr>
            <a:spLocks noGrp="1"/>
          </p:cNvSpPr>
          <p:nvPr>
            <p:ph idx="1"/>
          </p:nvPr>
        </p:nvSpPr>
        <p:spPr>
          <a:xfrm>
            <a:off x="304800" y="1554162"/>
            <a:ext cx="8686800" cy="5151438"/>
          </a:xfrm>
        </p:spPr>
        <p:txBody>
          <a:bodyPr>
            <a:normAutofit lnSpcReduction="10000"/>
          </a:bodyPr>
          <a:lstStyle/>
          <a:p>
            <a:r>
              <a:rPr lang="en-US" sz="2800" dirty="0"/>
              <a:t>Battles of Lexington and Concord – April 19</a:t>
            </a:r>
            <a:r>
              <a:rPr lang="en-US" sz="2800" baseline="30000" dirty="0"/>
              <a:t>th</a:t>
            </a:r>
            <a:r>
              <a:rPr lang="en-US" sz="2800" dirty="0"/>
              <a:t>, 1775 </a:t>
            </a:r>
            <a:r>
              <a:rPr lang="en-US" sz="2800" dirty="0" smtClean="0"/>
              <a:t>	 </a:t>
            </a:r>
          </a:p>
          <a:p>
            <a:pPr lvl="1"/>
            <a:r>
              <a:rPr lang="en-US" sz="2400" dirty="0" smtClean="0"/>
              <a:t>Paul </a:t>
            </a:r>
            <a:r>
              <a:rPr lang="en-US" sz="2400" dirty="0"/>
              <a:t>revere ran through the streets screaming the British are coming. </a:t>
            </a:r>
            <a:endParaRPr lang="en-US" sz="2400" dirty="0" smtClean="0"/>
          </a:p>
          <a:p>
            <a:pPr lvl="1"/>
            <a:r>
              <a:rPr lang="en-US" sz="2400" dirty="0" smtClean="0"/>
              <a:t>The </a:t>
            </a:r>
            <a:r>
              <a:rPr lang="en-US" sz="2400" dirty="0"/>
              <a:t>Militia within minutes got their gear, and got into position to stop the British attempt to massacre hundreds of Americans the woman, children, and the men. </a:t>
            </a:r>
            <a:r>
              <a:rPr lang="en-US" sz="2400" dirty="0" smtClean="0"/>
              <a:t>(Hence the name Minutemen)</a:t>
            </a:r>
          </a:p>
          <a:p>
            <a:pPr lvl="1"/>
            <a:r>
              <a:rPr lang="en-US" sz="2400" dirty="0" smtClean="0"/>
              <a:t>The </a:t>
            </a:r>
            <a:r>
              <a:rPr lang="en-US" sz="2400" dirty="0"/>
              <a:t>idea was to crush the resistance right where it stood, and show the American Army was undisciplined, unskilled, and incapable of beating the British Army. </a:t>
            </a:r>
            <a:endParaRPr lang="en-US" sz="2400" dirty="0" smtClean="0"/>
          </a:p>
          <a:p>
            <a:pPr lvl="1"/>
            <a:r>
              <a:rPr lang="en-US" sz="2400" dirty="0" smtClean="0"/>
              <a:t>The </a:t>
            </a:r>
            <a:r>
              <a:rPr lang="en-US" sz="2400" dirty="0"/>
              <a:t>Americans slaughtered the British in both Lexington, and Concord and proved to the British they were not just a bunch of ignorant </a:t>
            </a:r>
            <a:r>
              <a:rPr lang="en-US" sz="2400" dirty="0" smtClean="0"/>
              <a:t>untrained </a:t>
            </a:r>
            <a:r>
              <a:rPr lang="en-US" sz="2400" dirty="0"/>
              <a:t>people with guns</a:t>
            </a:r>
            <a:r>
              <a:rPr lang="en-US" sz="2400" dirty="0" smtClean="0"/>
              <a:t>.</a:t>
            </a:r>
          </a:p>
          <a:p>
            <a:pPr lvl="1"/>
            <a:r>
              <a:rPr lang="en-US" sz="2400" dirty="0" smtClean="0"/>
              <a:t>The shot heard round the world! </a:t>
            </a:r>
            <a:endParaRPr lang="en-US" sz="2400" dirty="0"/>
          </a:p>
          <a:p>
            <a:endParaRPr lang="en-US" sz="2800" dirty="0"/>
          </a:p>
        </p:txBody>
      </p:sp>
    </p:spTree>
    <p:extLst>
      <p:ext uri="{BB962C8B-B14F-4D97-AF65-F5344CB8AC3E}">
        <p14:creationId xmlns:p14="http://schemas.microsoft.com/office/powerpoint/2010/main" val="3189474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3377788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14" y="838200"/>
            <a:ext cx="8991600" cy="4685764"/>
          </a:xfrm>
          <a:prstGeom prst="rect">
            <a:avLst/>
          </a:prstGeom>
        </p:spPr>
      </p:pic>
    </p:spTree>
    <p:extLst>
      <p:ext uri="{BB962C8B-B14F-4D97-AF65-F5344CB8AC3E}">
        <p14:creationId xmlns:p14="http://schemas.microsoft.com/office/powerpoint/2010/main" val="2084589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7974</TotalTime>
  <Words>1440</Words>
  <Application>Microsoft Office PowerPoint</Application>
  <PresentationFormat>On-screen Show (4:3)</PresentationFormat>
  <Paragraphs>88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The American Revolution</vt:lpstr>
      <vt:lpstr>Setting it Up</vt:lpstr>
      <vt:lpstr>American Revolution – Setting it up</vt:lpstr>
      <vt:lpstr>American Revolution – Setting it up</vt:lpstr>
      <vt:lpstr>American Revolution – Setting it up</vt:lpstr>
      <vt:lpstr>American Revolution – Setting it up</vt:lpstr>
      <vt:lpstr>American Revolution – Setting it up</vt:lpstr>
      <vt:lpstr>PowerPoint Presentation</vt:lpstr>
      <vt:lpstr>PowerPoint Presentation</vt:lpstr>
      <vt:lpstr>PowerPoint Presentation</vt:lpstr>
      <vt:lpstr>How it unfolded</vt:lpstr>
      <vt:lpstr>American Revolution – How it unfolded</vt:lpstr>
      <vt:lpstr>PowerPoint Presentation</vt:lpstr>
      <vt:lpstr>American Revolution – How it unfolded</vt:lpstr>
      <vt:lpstr>American Revolution – how it unfolded</vt:lpstr>
      <vt:lpstr>American Revolution – How it unfolded</vt:lpstr>
      <vt:lpstr>American Revolution – How it unfolded</vt:lpstr>
      <vt:lpstr>American Revolution – How it unfolded</vt:lpstr>
      <vt:lpstr>American Revolution – How it unfolded</vt:lpstr>
      <vt:lpstr>A look at our First President</vt:lpstr>
      <vt:lpstr>George Washington</vt:lpstr>
      <vt:lpstr>George Washington</vt:lpstr>
      <vt:lpstr>George Washington</vt:lpstr>
      <vt:lpstr>George Washington 1789-1796</vt:lpstr>
      <vt:lpstr>George Washington</vt:lpstr>
      <vt:lpstr>George Washington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Revolution</dc:title>
  <dc:creator>Anthony Manna</dc:creator>
  <cp:lastModifiedBy>Anthony Manna</cp:lastModifiedBy>
  <cp:revision>28</cp:revision>
  <dcterms:created xsi:type="dcterms:W3CDTF">2016-08-04T21:33:52Z</dcterms:created>
  <dcterms:modified xsi:type="dcterms:W3CDTF">2018-02-22T20:13:04Z</dcterms:modified>
</cp:coreProperties>
</file>