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7" r:id="rId3"/>
    <p:sldId id="258" r:id="rId4"/>
    <p:sldId id="259" r:id="rId5"/>
    <p:sldId id="261" r:id="rId6"/>
    <p:sldId id="260" r:id="rId7"/>
    <p:sldId id="263" r:id="rId8"/>
    <p:sldId id="264" r:id="rId9"/>
    <p:sldId id="265" r:id="rId10"/>
    <p:sldId id="262" r:id="rId11"/>
    <p:sldId id="266" r:id="rId12"/>
    <p:sldId id="267" r:id="rId13"/>
    <p:sldId id="26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91" d="100"/>
          <a:sy n="91" d="100"/>
        </p:scale>
        <p:origin x="-120" y="-12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2532F07-3BE9-4B63-862D-5358D29CF570}" type="datetimeFigureOut">
              <a:rPr lang="en-US" smtClean="0"/>
              <a:t>3/20/2017</a:t>
            </a:fld>
            <a:endParaRPr lang="en-US"/>
          </a:p>
        </p:txBody>
      </p:sp>
      <p:sp>
        <p:nvSpPr>
          <p:cNvPr id="5" name="Footer Placeholder 4"/>
          <p:cNvSpPr>
            <a:spLocks noGrp="1"/>
          </p:cNvSpPr>
          <p:nvPr>
            <p:ph type="ftr" sz="quarter" idx="11"/>
          </p:nvPr>
        </p:nvSpPr>
        <p:spPr>
          <a:xfrm>
            <a:off x="5332412" y="5883275"/>
            <a:ext cx="4324044" cy="365125"/>
          </a:xfrm>
        </p:spPr>
        <p:txBody>
          <a:bodyPr/>
          <a:lstStyle/>
          <a:p>
            <a:endParaRPr lang="en-US"/>
          </a:p>
        </p:txBody>
      </p:sp>
      <p:sp>
        <p:nvSpPr>
          <p:cNvPr id="6" name="Slide Number Placeholder 5"/>
          <p:cNvSpPr>
            <a:spLocks noGrp="1"/>
          </p:cNvSpPr>
          <p:nvPr>
            <p:ph type="sldNum" sz="quarter" idx="12"/>
          </p:nvPr>
        </p:nvSpPr>
        <p:spPr/>
        <p:txBody>
          <a:bodyPr/>
          <a:lstStyle/>
          <a:p>
            <a:fld id="{9AD0246C-DD90-41F6-9681-AAD6AAB1FFA0}" type="slidenum">
              <a:rPr lang="en-US" smtClean="0"/>
              <a:t>‹#›</a:t>
            </a:fld>
            <a:endParaRPr lang="en-US"/>
          </a:p>
        </p:txBody>
      </p:sp>
    </p:spTree>
    <p:extLst>
      <p:ext uri="{BB962C8B-B14F-4D97-AF65-F5344CB8AC3E}">
        <p14:creationId xmlns:p14="http://schemas.microsoft.com/office/powerpoint/2010/main" val="9836747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82532F07-3BE9-4B63-862D-5358D29CF570}" type="datetimeFigureOut">
              <a:rPr lang="en-US" smtClean="0"/>
              <a:t>3/20/2017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D0246C-DD90-41F6-9681-AAD6AAB1FFA0}" type="slidenum">
              <a:rPr lang="en-US" smtClean="0"/>
              <a:t>‹#›</a:t>
            </a:fld>
            <a:endParaRPr lang="en-US"/>
          </a:p>
        </p:txBody>
      </p:sp>
    </p:spTree>
    <p:extLst>
      <p:ext uri="{BB962C8B-B14F-4D97-AF65-F5344CB8AC3E}">
        <p14:creationId xmlns:p14="http://schemas.microsoft.com/office/powerpoint/2010/main" val="10693059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2532F07-3BE9-4B63-862D-5358D29CF570}" type="datetimeFigureOut">
              <a:rPr lang="en-US" smtClean="0"/>
              <a:t>3/20/2017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D0246C-DD90-41F6-9681-AAD6AAB1FFA0}" type="slidenum">
              <a:rPr lang="en-US" smtClean="0"/>
              <a:t>‹#›</a:t>
            </a:fld>
            <a:endParaRPr lang="en-US"/>
          </a:p>
        </p:txBody>
      </p:sp>
    </p:spTree>
    <p:extLst>
      <p:ext uri="{BB962C8B-B14F-4D97-AF65-F5344CB8AC3E}">
        <p14:creationId xmlns:p14="http://schemas.microsoft.com/office/powerpoint/2010/main" val="347866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2532F07-3BE9-4B63-862D-5358D29CF570}" type="datetimeFigureOut">
              <a:rPr lang="en-US" smtClean="0"/>
              <a:t>3/20/2017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D0246C-DD90-41F6-9681-AAD6AAB1FFA0}" type="slidenum">
              <a:rPr lang="en-US" smtClean="0"/>
              <a:t>‹#›</a:t>
            </a:fld>
            <a:endParaRPr lang="en-US"/>
          </a:p>
        </p:txBody>
      </p:sp>
    </p:spTree>
    <p:extLst>
      <p:ext uri="{BB962C8B-B14F-4D97-AF65-F5344CB8AC3E}">
        <p14:creationId xmlns:p14="http://schemas.microsoft.com/office/powerpoint/2010/main" val="33240499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2532F07-3BE9-4B63-862D-5358D29CF570}" type="datetimeFigureOut">
              <a:rPr lang="en-US" smtClean="0"/>
              <a:t>3/20/2017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D0246C-DD90-41F6-9681-AAD6AAB1FFA0}" type="slidenum">
              <a:rPr lang="en-US" smtClean="0"/>
              <a:t>‹#›</a:t>
            </a:fld>
            <a:endParaRPr lang="en-US"/>
          </a:p>
        </p:txBody>
      </p:sp>
    </p:spTree>
    <p:extLst>
      <p:ext uri="{BB962C8B-B14F-4D97-AF65-F5344CB8AC3E}">
        <p14:creationId xmlns:p14="http://schemas.microsoft.com/office/powerpoint/2010/main" val="235776912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2532F07-3BE9-4B63-862D-5358D29CF570}" type="datetimeFigureOut">
              <a:rPr lang="en-US" smtClean="0"/>
              <a:t>3/20/2017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D0246C-DD90-41F6-9681-AAD6AAB1FFA0}" type="slidenum">
              <a:rPr lang="en-US" smtClean="0"/>
              <a:t>‹#›</a:t>
            </a:fld>
            <a:endParaRPr lang="en-US"/>
          </a:p>
        </p:txBody>
      </p:sp>
    </p:spTree>
    <p:extLst>
      <p:ext uri="{BB962C8B-B14F-4D97-AF65-F5344CB8AC3E}">
        <p14:creationId xmlns:p14="http://schemas.microsoft.com/office/powerpoint/2010/main" val="111095049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2532F07-3BE9-4B63-862D-5358D29CF570}" type="datetimeFigureOut">
              <a:rPr lang="en-US" smtClean="0"/>
              <a:t>3/20/2017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D0246C-DD90-41F6-9681-AAD6AAB1FFA0}" type="slidenum">
              <a:rPr lang="en-US" smtClean="0"/>
              <a:t>‹#›</a:t>
            </a:fld>
            <a:endParaRPr lang="en-US"/>
          </a:p>
        </p:txBody>
      </p:sp>
    </p:spTree>
    <p:extLst>
      <p:ext uri="{BB962C8B-B14F-4D97-AF65-F5344CB8AC3E}">
        <p14:creationId xmlns:p14="http://schemas.microsoft.com/office/powerpoint/2010/main" val="37251326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2532F07-3BE9-4B63-862D-5358D29CF570}" type="datetimeFigureOut">
              <a:rPr lang="en-US" smtClean="0"/>
              <a:t>3/20/2017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D0246C-DD90-41F6-9681-AAD6AAB1FFA0}" type="slidenum">
              <a:rPr lang="en-US" smtClean="0"/>
              <a:t>‹#›</a:t>
            </a:fld>
            <a:endParaRPr lang="en-US"/>
          </a:p>
        </p:txBody>
      </p:sp>
    </p:spTree>
    <p:extLst>
      <p:ext uri="{BB962C8B-B14F-4D97-AF65-F5344CB8AC3E}">
        <p14:creationId xmlns:p14="http://schemas.microsoft.com/office/powerpoint/2010/main" val="99111206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2532F07-3BE9-4B63-862D-5358D29CF570}" type="datetimeFigureOut">
              <a:rPr lang="en-US" smtClean="0"/>
              <a:t>3/20/2017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D0246C-DD90-41F6-9681-AAD6AAB1FFA0}" type="slidenum">
              <a:rPr lang="en-US" smtClean="0"/>
              <a:t>‹#›</a:t>
            </a:fld>
            <a:endParaRPr lang="en-US"/>
          </a:p>
        </p:txBody>
      </p:sp>
    </p:spTree>
    <p:extLst>
      <p:ext uri="{BB962C8B-B14F-4D97-AF65-F5344CB8AC3E}">
        <p14:creationId xmlns:p14="http://schemas.microsoft.com/office/powerpoint/2010/main" val="8057758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2532F07-3BE9-4B63-862D-5358D29CF570}" type="datetimeFigureOut">
              <a:rPr lang="en-US" smtClean="0"/>
              <a:t>3/20/2017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951856" y="5867131"/>
            <a:ext cx="551167" cy="365125"/>
          </a:xfrm>
        </p:spPr>
        <p:txBody>
          <a:bodyPr/>
          <a:lstStyle/>
          <a:p>
            <a:fld id="{9AD0246C-DD90-41F6-9681-AAD6AAB1FFA0}" type="slidenum">
              <a:rPr lang="en-US" smtClean="0"/>
              <a:t>‹#›</a:t>
            </a:fld>
            <a:endParaRPr lang="en-US"/>
          </a:p>
        </p:txBody>
      </p:sp>
    </p:spTree>
    <p:extLst>
      <p:ext uri="{BB962C8B-B14F-4D97-AF65-F5344CB8AC3E}">
        <p14:creationId xmlns:p14="http://schemas.microsoft.com/office/powerpoint/2010/main" val="31140912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2532F07-3BE9-4B63-862D-5358D29CF570}" type="datetimeFigureOut">
              <a:rPr lang="en-US" smtClean="0"/>
              <a:t>3/20/2017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D0246C-DD90-41F6-9681-AAD6AAB1FFA0}" type="slidenum">
              <a:rPr lang="en-US" smtClean="0"/>
              <a:t>‹#›</a:t>
            </a:fld>
            <a:endParaRPr lang="en-US"/>
          </a:p>
        </p:txBody>
      </p:sp>
    </p:spTree>
    <p:extLst>
      <p:ext uri="{BB962C8B-B14F-4D97-AF65-F5344CB8AC3E}">
        <p14:creationId xmlns:p14="http://schemas.microsoft.com/office/powerpoint/2010/main" val="13845075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2532F07-3BE9-4B63-862D-5358D29CF570}" type="datetimeFigureOut">
              <a:rPr lang="en-US" smtClean="0"/>
              <a:t>3/20/2017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D0246C-DD90-41F6-9681-AAD6AAB1FFA0}" type="slidenum">
              <a:rPr lang="en-US" smtClean="0"/>
              <a:t>‹#›</a:t>
            </a:fld>
            <a:endParaRPr lang="en-US"/>
          </a:p>
        </p:txBody>
      </p:sp>
    </p:spTree>
    <p:extLst>
      <p:ext uri="{BB962C8B-B14F-4D97-AF65-F5344CB8AC3E}">
        <p14:creationId xmlns:p14="http://schemas.microsoft.com/office/powerpoint/2010/main" val="37012752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2532F07-3BE9-4B63-862D-5358D29CF570}" type="datetimeFigureOut">
              <a:rPr lang="en-US" smtClean="0"/>
              <a:t>3/20/2017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AD0246C-DD90-41F6-9681-AAD6AAB1FFA0}" type="slidenum">
              <a:rPr lang="en-US" smtClean="0"/>
              <a:t>‹#›</a:t>
            </a:fld>
            <a:endParaRPr lang="en-US"/>
          </a:p>
        </p:txBody>
      </p:sp>
    </p:spTree>
    <p:extLst>
      <p:ext uri="{BB962C8B-B14F-4D97-AF65-F5344CB8AC3E}">
        <p14:creationId xmlns:p14="http://schemas.microsoft.com/office/powerpoint/2010/main" val="2928655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2532F07-3BE9-4B63-862D-5358D29CF570}" type="datetimeFigureOut">
              <a:rPr lang="en-US" smtClean="0"/>
              <a:t>3/20/2017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AD0246C-DD90-41F6-9681-AAD6AAB1FFA0}" type="slidenum">
              <a:rPr lang="en-US" smtClean="0"/>
              <a:t>‹#›</a:t>
            </a:fld>
            <a:endParaRPr lang="en-US"/>
          </a:p>
        </p:txBody>
      </p:sp>
    </p:spTree>
    <p:extLst>
      <p:ext uri="{BB962C8B-B14F-4D97-AF65-F5344CB8AC3E}">
        <p14:creationId xmlns:p14="http://schemas.microsoft.com/office/powerpoint/2010/main" val="33872098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532F07-3BE9-4B63-862D-5358D29CF570}" type="datetimeFigureOut">
              <a:rPr lang="en-US" smtClean="0"/>
              <a:t>3/20/2017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AD0246C-DD90-41F6-9681-AAD6AAB1FFA0}" type="slidenum">
              <a:rPr lang="en-US" smtClean="0"/>
              <a:t>‹#›</a:t>
            </a:fld>
            <a:endParaRPr lang="en-US"/>
          </a:p>
        </p:txBody>
      </p:sp>
    </p:spTree>
    <p:extLst>
      <p:ext uri="{BB962C8B-B14F-4D97-AF65-F5344CB8AC3E}">
        <p14:creationId xmlns:p14="http://schemas.microsoft.com/office/powerpoint/2010/main" val="24850979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82532F07-3BE9-4B63-862D-5358D29CF570}" type="datetimeFigureOut">
              <a:rPr lang="en-US" smtClean="0"/>
              <a:t>3/20/2017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D0246C-DD90-41F6-9681-AAD6AAB1FFA0}" type="slidenum">
              <a:rPr lang="en-US" smtClean="0"/>
              <a:t>‹#›</a:t>
            </a:fld>
            <a:endParaRPr lang="en-US"/>
          </a:p>
        </p:txBody>
      </p:sp>
    </p:spTree>
    <p:extLst>
      <p:ext uri="{BB962C8B-B14F-4D97-AF65-F5344CB8AC3E}">
        <p14:creationId xmlns:p14="http://schemas.microsoft.com/office/powerpoint/2010/main" val="12899222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82532F07-3BE9-4B63-862D-5358D29CF570}" type="datetimeFigureOut">
              <a:rPr lang="en-US" smtClean="0"/>
              <a:t>3/20/2017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D0246C-DD90-41F6-9681-AAD6AAB1FFA0}" type="slidenum">
              <a:rPr lang="en-US" smtClean="0"/>
              <a:t>‹#›</a:t>
            </a:fld>
            <a:endParaRPr lang="en-US"/>
          </a:p>
        </p:txBody>
      </p:sp>
    </p:spTree>
    <p:extLst>
      <p:ext uri="{BB962C8B-B14F-4D97-AF65-F5344CB8AC3E}">
        <p14:creationId xmlns:p14="http://schemas.microsoft.com/office/powerpoint/2010/main" val="39698168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82532F07-3BE9-4B63-862D-5358D29CF570}" type="datetimeFigureOut">
              <a:rPr lang="en-US" smtClean="0"/>
              <a:t>3/20/2017</a:t>
            </a:fld>
            <a:endParaRPr lang="en-US"/>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9AD0246C-DD90-41F6-9681-AAD6AAB1FFA0}" type="slidenum">
              <a:rPr lang="en-US" smtClean="0"/>
              <a:t>‹#›</a:t>
            </a:fld>
            <a:endParaRPr lang="en-US"/>
          </a:p>
        </p:txBody>
      </p:sp>
    </p:spTree>
    <p:extLst>
      <p:ext uri="{BB962C8B-B14F-4D97-AF65-F5344CB8AC3E}">
        <p14:creationId xmlns:p14="http://schemas.microsoft.com/office/powerpoint/2010/main" val="2559076402"/>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6.xml"/><Relationship Id="rId1" Type="http://schemas.openxmlformats.org/officeDocument/2006/relationships/video" Target="https://www.youtube.com/embed/O3ZOKDmorj0"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447146" y="5011616"/>
            <a:ext cx="8574622" cy="1314613"/>
          </a:xfrm>
        </p:spPr>
        <p:txBody>
          <a:bodyPr/>
          <a:lstStyle/>
          <a:p>
            <a:r>
              <a:rPr lang="en-US" dirty="0"/>
              <a:t>Articles Of Confederation</a:t>
            </a:r>
          </a:p>
        </p:txBody>
      </p:sp>
      <p:sp>
        <p:nvSpPr>
          <p:cNvPr id="3" name="Subtitle 2"/>
          <p:cNvSpPr>
            <a:spLocks noGrp="1"/>
          </p:cNvSpPr>
          <p:nvPr>
            <p:ph type="subTitle" idx="1"/>
          </p:nvPr>
        </p:nvSpPr>
        <p:spPr>
          <a:xfrm>
            <a:off x="5034123" y="6247098"/>
            <a:ext cx="6987645" cy="496602"/>
          </a:xfrm>
        </p:spPr>
        <p:txBody>
          <a:bodyPr/>
          <a:lstStyle/>
          <a:p>
            <a:r>
              <a:rPr lang="en-US" dirty="0"/>
              <a:t>Unit 3</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40634" y="149703"/>
            <a:ext cx="6987645" cy="5246210"/>
          </a:xfrm>
          <a:prstGeom prst="rect">
            <a:avLst/>
          </a:prstGeom>
        </p:spPr>
      </p:pic>
    </p:spTree>
    <p:extLst>
      <p:ext uri="{BB962C8B-B14F-4D97-AF65-F5344CB8AC3E}">
        <p14:creationId xmlns:p14="http://schemas.microsoft.com/office/powerpoint/2010/main" val="35520960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79965" y="96715"/>
            <a:ext cx="10018713" cy="694593"/>
          </a:xfrm>
        </p:spPr>
        <p:txBody>
          <a:bodyPr>
            <a:normAutofit fontScale="90000"/>
          </a:bodyPr>
          <a:lstStyle/>
          <a:p>
            <a:r>
              <a:rPr lang="en-US" dirty="0"/>
              <a:t>Articles Of Confederation – Hysteria</a:t>
            </a:r>
          </a:p>
        </p:txBody>
      </p:sp>
      <p:pic>
        <p:nvPicPr>
          <p:cNvPr id="4" name="O3ZOKDmorj0"/>
          <p:cNvPicPr>
            <a:picLocks noRot="1" noChangeAspect="1"/>
          </p:cNvPicPr>
          <p:nvPr>
            <a:videoFile r:link="rId1"/>
          </p:nvPr>
        </p:nvPicPr>
        <p:blipFill>
          <a:blip r:embed="rId3"/>
          <a:stretch>
            <a:fillRect/>
          </a:stretch>
        </p:blipFill>
        <p:spPr>
          <a:xfrm>
            <a:off x="2004400" y="791308"/>
            <a:ext cx="9894278" cy="5565531"/>
          </a:xfrm>
          <a:prstGeom prst="rect">
            <a:avLst/>
          </a:prstGeom>
        </p:spPr>
      </p:pic>
    </p:spTree>
    <p:extLst>
      <p:ext uri="{BB962C8B-B14F-4D97-AF65-F5344CB8AC3E}">
        <p14:creationId xmlns:p14="http://schemas.microsoft.com/office/powerpoint/2010/main" val="12115513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0" y="131884"/>
            <a:ext cx="10534775" cy="1257301"/>
          </a:xfrm>
        </p:spPr>
        <p:txBody>
          <a:bodyPr>
            <a:normAutofit fontScale="90000"/>
          </a:bodyPr>
          <a:lstStyle/>
          <a:p>
            <a:r>
              <a:rPr lang="en-US" dirty="0"/>
              <a:t>Articles Of Confederation – The move to revise the Articles goes full blown</a:t>
            </a:r>
          </a:p>
        </p:txBody>
      </p:sp>
      <p:sp>
        <p:nvSpPr>
          <p:cNvPr id="3" name="Content Placeholder 2"/>
          <p:cNvSpPr>
            <a:spLocks noGrp="1"/>
          </p:cNvSpPr>
          <p:nvPr>
            <p:ph idx="1"/>
          </p:nvPr>
        </p:nvSpPr>
        <p:spPr>
          <a:xfrm>
            <a:off x="1336432" y="1389185"/>
            <a:ext cx="10746884" cy="5284177"/>
          </a:xfrm>
        </p:spPr>
        <p:txBody>
          <a:bodyPr anchor="t">
            <a:normAutofit fontScale="92500" lnSpcReduction="10000"/>
          </a:bodyPr>
          <a:lstStyle/>
          <a:p>
            <a:r>
              <a:rPr lang="en-US" dirty="0"/>
              <a:t>The Four were right Shay’s Rebellion hits Massachusetts</a:t>
            </a:r>
          </a:p>
          <a:p>
            <a:pPr lvl="1"/>
            <a:r>
              <a:rPr lang="en-US" dirty="0"/>
              <a:t>State government increased taxes even more to pay the state’s war debt. Right after a bad harvest, and an economic depression hit the state.</a:t>
            </a:r>
          </a:p>
          <a:p>
            <a:pPr lvl="2"/>
            <a:r>
              <a:rPr lang="en-US" dirty="0"/>
              <a:t>State took land from some, and sent others to debtors prison.</a:t>
            </a:r>
          </a:p>
          <a:p>
            <a:r>
              <a:rPr lang="en-US" dirty="0"/>
              <a:t>1786 An armed group of farmers marched to several courts and closed them down. Preventing them from hearing foreclosure proceedings.</a:t>
            </a:r>
          </a:p>
          <a:p>
            <a:pPr lvl="1"/>
            <a:r>
              <a:rPr lang="en-US" dirty="0"/>
              <a:t>Daniel Shays a former captain of the Revolutionary Army led a group of men that closed the Massachusetts state Supreme Court and advanced on a federal arsenal in Springfield. </a:t>
            </a:r>
          </a:p>
          <a:p>
            <a:pPr lvl="2"/>
            <a:r>
              <a:rPr lang="en-US" dirty="0"/>
              <a:t>A state militia group confronted Shays uprising and fired on it, effectively ending it right there.</a:t>
            </a:r>
          </a:p>
          <a:p>
            <a:pPr lvl="2"/>
            <a:r>
              <a:rPr lang="en-US" dirty="0"/>
              <a:t>It did spread to other states forcing creditors to excuse debts, which made them furious</a:t>
            </a:r>
          </a:p>
          <a:p>
            <a:pPr lvl="1"/>
            <a:r>
              <a:rPr lang="en-US" dirty="0"/>
              <a:t>The unrest frightened American leaders who saw the weak national government as vulnerable to anarchy</a:t>
            </a:r>
          </a:p>
          <a:p>
            <a:pPr lvl="1"/>
            <a:r>
              <a:rPr lang="en-US" dirty="0"/>
              <a:t>To the Farmers the government seemed unresponsive to the needs of the people.</a:t>
            </a:r>
          </a:p>
          <a:p>
            <a:pPr lvl="1"/>
            <a:r>
              <a:rPr lang="en-US" dirty="0"/>
              <a:t>Many Americans both in leadership, and in the citizenry wanted to see a stronger national government. Hamilton and Madison their chance.</a:t>
            </a:r>
          </a:p>
        </p:txBody>
      </p:sp>
    </p:spTree>
    <p:extLst>
      <p:ext uri="{BB962C8B-B14F-4D97-AF65-F5344CB8AC3E}">
        <p14:creationId xmlns:p14="http://schemas.microsoft.com/office/powerpoint/2010/main" val="334168089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94265" y="123093"/>
            <a:ext cx="10018713" cy="580292"/>
          </a:xfrm>
        </p:spPr>
        <p:txBody>
          <a:bodyPr>
            <a:normAutofit fontScale="90000"/>
          </a:bodyPr>
          <a:lstStyle/>
          <a:p>
            <a:r>
              <a:rPr lang="en-US" dirty="0"/>
              <a:t>Articles Of Confederation – A move to revise</a:t>
            </a:r>
          </a:p>
        </p:txBody>
      </p:sp>
      <p:sp>
        <p:nvSpPr>
          <p:cNvPr id="3" name="Content Placeholder 2"/>
          <p:cNvSpPr>
            <a:spLocks noGrp="1"/>
          </p:cNvSpPr>
          <p:nvPr>
            <p:ph idx="1"/>
          </p:nvPr>
        </p:nvSpPr>
        <p:spPr>
          <a:xfrm>
            <a:off x="1994264" y="703385"/>
            <a:ext cx="10018713" cy="6154615"/>
          </a:xfrm>
        </p:spPr>
        <p:txBody>
          <a:bodyPr anchor="t"/>
          <a:lstStyle/>
          <a:p>
            <a:r>
              <a:rPr lang="en-US" dirty="0"/>
              <a:t>1787 – A few months after Shay’s Rebellion delegates from the states began meeting to purpose changes to the Articles of Confederation to help regulate trade and to make the national government more effective</a:t>
            </a:r>
          </a:p>
          <a:p>
            <a:r>
              <a:rPr lang="en-US" dirty="0"/>
              <a:t>They called for a convention of all states in Philadelphia</a:t>
            </a:r>
          </a:p>
          <a:p>
            <a:r>
              <a:rPr lang="en-US" dirty="0"/>
              <a:t>Congress gave it’s consent to the meetings for the sole purpose of revising the Articles of Confederation. </a:t>
            </a:r>
          </a:p>
          <a:p>
            <a:pPr lvl="1"/>
            <a:r>
              <a:rPr lang="en-US" dirty="0"/>
              <a:t>Every state but, Rhode Island showed up to the meetings</a:t>
            </a:r>
          </a:p>
          <a:p>
            <a:r>
              <a:rPr lang="en-US" dirty="0"/>
              <a:t>James Madison, and Alexander Hamilton had no intention to revise the Articles, they wanted to completely abolish them for something stronger, better, safer and more reliable for the people.</a:t>
            </a:r>
          </a:p>
          <a:p>
            <a:r>
              <a:rPr lang="en-US" dirty="0"/>
              <a:t>It gave way to a new guiding document called the Constitution of the United States of America! </a:t>
            </a:r>
          </a:p>
        </p:txBody>
      </p:sp>
    </p:spTree>
    <p:extLst>
      <p:ext uri="{BB962C8B-B14F-4D97-AF65-F5344CB8AC3E}">
        <p14:creationId xmlns:p14="http://schemas.microsoft.com/office/powerpoint/2010/main" val="156010702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4600" y="100599"/>
            <a:ext cx="8976946" cy="6508286"/>
          </a:xfrm>
          <a:prstGeom prst="rect">
            <a:avLst/>
          </a:prstGeom>
        </p:spPr>
      </p:pic>
    </p:spTree>
    <p:extLst>
      <p:ext uri="{BB962C8B-B14F-4D97-AF65-F5344CB8AC3E}">
        <p14:creationId xmlns:p14="http://schemas.microsoft.com/office/powerpoint/2010/main" val="27450926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7403" y="87924"/>
            <a:ext cx="10018713" cy="580292"/>
          </a:xfrm>
        </p:spPr>
        <p:txBody>
          <a:bodyPr>
            <a:normAutofit fontScale="90000"/>
          </a:bodyPr>
          <a:lstStyle/>
          <a:p>
            <a:r>
              <a:rPr lang="en-US" dirty="0"/>
              <a:t>Articles Of Confederation - Vocabulary</a:t>
            </a:r>
          </a:p>
        </p:txBody>
      </p:sp>
      <p:sp>
        <p:nvSpPr>
          <p:cNvPr id="3" name="Content Placeholder 2"/>
          <p:cNvSpPr>
            <a:spLocks noGrp="1"/>
          </p:cNvSpPr>
          <p:nvPr>
            <p:ph idx="1"/>
          </p:nvPr>
        </p:nvSpPr>
        <p:spPr>
          <a:xfrm>
            <a:off x="1484310" y="597877"/>
            <a:ext cx="10596321" cy="5416061"/>
          </a:xfrm>
        </p:spPr>
        <p:txBody>
          <a:bodyPr anchor="t"/>
          <a:lstStyle/>
          <a:p>
            <a:r>
              <a:rPr lang="en-US" dirty="0"/>
              <a:t>1. Ratify</a:t>
            </a:r>
          </a:p>
          <a:p>
            <a:r>
              <a:rPr lang="en-US" dirty="0"/>
              <a:t>2. Furious</a:t>
            </a:r>
          </a:p>
          <a:p>
            <a:r>
              <a:rPr lang="en-US" dirty="0"/>
              <a:t>3. Discontent</a:t>
            </a:r>
          </a:p>
          <a:p>
            <a:r>
              <a:rPr lang="en-US" dirty="0"/>
              <a:t>4. Unicameral</a:t>
            </a:r>
          </a:p>
          <a:p>
            <a:r>
              <a:rPr lang="en-US" dirty="0"/>
              <a:t>5. Currency</a:t>
            </a:r>
          </a:p>
          <a:p>
            <a:r>
              <a:rPr lang="en-US" dirty="0"/>
              <a:t>6. Tariff</a:t>
            </a:r>
          </a:p>
          <a:p>
            <a:r>
              <a:rPr lang="en-US" dirty="0"/>
              <a:t>7. Creditor</a:t>
            </a:r>
          </a:p>
          <a:p>
            <a:r>
              <a:rPr lang="en-US" dirty="0"/>
              <a:t>8. Treaty</a:t>
            </a:r>
          </a:p>
          <a:p>
            <a:r>
              <a:rPr lang="en-US" dirty="0"/>
              <a:t>9. Shay’s Rebellion</a:t>
            </a:r>
          </a:p>
          <a:p>
            <a:r>
              <a:rPr lang="en-US" dirty="0"/>
              <a:t>10. National Government</a:t>
            </a:r>
          </a:p>
        </p:txBody>
      </p:sp>
    </p:spTree>
    <p:extLst>
      <p:ext uri="{BB962C8B-B14F-4D97-AF65-F5344CB8AC3E}">
        <p14:creationId xmlns:p14="http://schemas.microsoft.com/office/powerpoint/2010/main" val="17150971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44795" y="123094"/>
            <a:ext cx="10018713" cy="958360"/>
          </a:xfrm>
        </p:spPr>
        <p:txBody>
          <a:bodyPr>
            <a:normAutofit fontScale="90000"/>
          </a:bodyPr>
          <a:lstStyle/>
          <a:p>
            <a:r>
              <a:rPr lang="en-US" dirty="0"/>
              <a:t>Articles Of Confederation – Government under the Articles</a:t>
            </a:r>
          </a:p>
        </p:txBody>
      </p:sp>
      <p:sp>
        <p:nvSpPr>
          <p:cNvPr id="3" name="Content Placeholder 2"/>
          <p:cNvSpPr>
            <a:spLocks noGrp="1"/>
          </p:cNvSpPr>
          <p:nvPr>
            <p:ph idx="1"/>
          </p:nvPr>
        </p:nvSpPr>
        <p:spPr>
          <a:xfrm>
            <a:off x="2099771" y="1163514"/>
            <a:ext cx="10018713" cy="5597771"/>
          </a:xfrm>
        </p:spPr>
        <p:txBody>
          <a:bodyPr anchor="t">
            <a:normAutofit fontScale="92500" lnSpcReduction="20000"/>
          </a:bodyPr>
          <a:lstStyle/>
          <a:p>
            <a:r>
              <a:rPr lang="en-US" dirty="0"/>
              <a:t>Good </a:t>
            </a:r>
            <a:r>
              <a:rPr lang="en-US" dirty="0" err="1"/>
              <a:t>Ol</a:t>
            </a:r>
            <a:r>
              <a:rPr lang="en-US" dirty="0"/>
              <a:t>’ John Dickinson</a:t>
            </a:r>
          </a:p>
          <a:p>
            <a:pPr lvl="1"/>
            <a:r>
              <a:rPr lang="en-US" dirty="0"/>
              <a:t>While the Declaration of Independence was being drafted John Dickinson drafted a plan for what type of government would take the place of England's.</a:t>
            </a:r>
          </a:p>
          <a:p>
            <a:pPr lvl="1"/>
            <a:r>
              <a:rPr lang="en-US" dirty="0"/>
              <a:t>They needed to make plans of how the government would work who would be in charge.</a:t>
            </a:r>
          </a:p>
          <a:p>
            <a:pPr lvl="2"/>
            <a:r>
              <a:rPr lang="en-US" dirty="0"/>
              <a:t>Some believed in a strong national government while others felt state governments should have the most control.</a:t>
            </a:r>
          </a:p>
          <a:p>
            <a:pPr lvl="2"/>
            <a:r>
              <a:rPr lang="en-US" dirty="0"/>
              <a:t>Dickinson’s group won the debate (State’s should have more power)</a:t>
            </a:r>
          </a:p>
          <a:p>
            <a:pPr lvl="1"/>
            <a:r>
              <a:rPr lang="en-US" dirty="0"/>
              <a:t>The plan created a confederation or “League of Friendships” among states.</a:t>
            </a:r>
          </a:p>
          <a:p>
            <a:r>
              <a:rPr lang="en-US" dirty="0"/>
              <a:t>Articles of Confederation –1781 March it was ratified</a:t>
            </a:r>
          </a:p>
          <a:p>
            <a:pPr lvl="1"/>
            <a:r>
              <a:rPr lang="en-US" dirty="0"/>
              <a:t>Was a list of what the national government could and could not do.</a:t>
            </a:r>
          </a:p>
          <a:p>
            <a:pPr lvl="1"/>
            <a:r>
              <a:rPr lang="en-US" dirty="0"/>
              <a:t>No national court system</a:t>
            </a:r>
          </a:p>
          <a:p>
            <a:pPr lvl="1"/>
            <a:r>
              <a:rPr lang="en-US" dirty="0"/>
              <a:t>No president or king</a:t>
            </a:r>
          </a:p>
          <a:p>
            <a:pPr lvl="1"/>
            <a:r>
              <a:rPr lang="en-US" dirty="0"/>
              <a:t>Single Chamber of legislature </a:t>
            </a:r>
          </a:p>
          <a:p>
            <a:pPr lvl="1"/>
            <a:r>
              <a:rPr lang="en-US" dirty="0"/>
              <a:t>Each state got one vote in Congress regardless of it’s size.</a:t>
            </a:r>
          </a:p>
          <a:p>
            <a:pPr lvl="1"/>
            <a:r>
              <a:rPr lang="en-US" dirty="0"/>
              <a:t>Congress could only do what was specified in the Articles, states could do everything else.</a:t>
            </a:r>
          </a:p>
          <a:p>
            <a:pPr lvl="1"/>
            <a:endParaRPr lang="en-US" dirty="0"/>
          </a:p>
        </p:txBody>
      </p:sp>
    </p:spTree>
    <p:extLst>
      <p:ext uri="{BB962C8B-B14F-4D97-AF65-F5344CB8AC3E}">
        <p14:creationId xmlns:p14="http://schemas.microsoft.com/office/powerpoint/2010/main" val="36474772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50303" y="114300"/>
            <a:ext cx="10018713" cy="650631"/>
          </a:xfrm>
        </p:spPr>
        <p:txBody>
          <a:bodyPr>
            <a:normAutofit fontScale="90000"/>
          </a:bodyPr>
          <a:lstStyle/>
          <a:p>
            <a:r>
              <a:rPr lang="en-US" dirty="0"/>
              <a:t>Articles Of Confederation - Author</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768840" y="765175"/>
            <a:ext cx="4383108" cy="5476875"/>
          </a:xfrm>
        </p:spPr>
      </p:pic>
    </p:spTree>
    <p:extLst>
      <p:ext uri="{BB962C8B-B14F-4D97-AF65-F5344CB8AC3E}">
        <p14:creationId xmlns:p14="http://schemas.microsoft.com/office/powerpoint/2010/main" val="1245260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71130" y="87924"/>
            <a:ext cx="10018713" cy="624254"/>
          </a:xfrm>
        </p:spPr>
        <p:txBody>
          <a:bodyPr>
            <a:normAutofit fontScale="90000"/>
          </a:bodyPr>
          <a:lstStyle/>
          <a:p>
            <a:r>
              <a:rPr lang="en-US" dirty="0"/>
              <a:t>Articles Of Confederation – What’s in them</a:t>
            </a:r>
          </a:p>
        </p:txBody>
      </p:sp>
      <p:sp>
        <p:nvSpPr>
          <p:cNvPr id="3" name="Text Placeholder 2"/>
          <p:cNvSpPr>
            <a:spLocks noGrp="1"/>
          </p:cNvSpPr>
          <p:nvPr>
            <p:ph type="body" idx="1"/>
          </p:nvPr>
        </p:nvSpPr>
        <p:spPr>
          <a:xfrm>
            <a:off x="1628245" y="825196"/>
            <a:ext cx="4607188" cy="576262"/>
          </a:xfrm>
        </p:spPr>
        <p:txBody>
          <a:bodyPr/>
          <a:lstStyle/>
          <a:p>
            <a:r>
              <a:rPr lang="en-US" dirty="0"/>
              <a:t>National Gov. Could do’s</a:t>
            </a:r>
          </a:p>
        </p:txBody>
      </p:sp>
      <p:sp>
        <p:nvSpPr>
          <p:cNvPr id="4" name="Content Placeholder 3"/>
          <p:cNvSpPr>
            <a:spLocks noGrp="1"/>
          </p:cNvSpPr>
          <p:nvPr>
            <p:ph sz="half" idx="2"/>
          </p:nvPr>
        </p:nvSpPr>
        <p:spPr>
          <a:xfrm>
            <a:off x="1340377" y="1543905"/>
            <a:ext cx="4895056" cy="5234964"/>
          </a:xfrm>
        </p:spPr>
        <p:txBody>
          <a:bodyPr/>
          <a:lstStyle/>
          <a:p>
            <a:r>
              <a:rPr lang="en-US" dirty="0"/>
              <a:t>Borrow or request money from states</a:t>
            </a:r>
          </a:p>
          <a:p>
            <a:r>
              <a:rPr lang="en-US" dirty="0"/>
              <a:t>Declare war and peace</a:t>
            </a:r>
          </a:p>
          <a:p>
            <a:r>
              <a:rPr lang="en-US" dirty="0"/>
              <a:t>Maintain an Army and navy (if states chose to contribute troops)</a:t>
            </a:r>
          </a:p>
          <a:p>
            <a:r>
              <a:rPr lang="en-US" dirty="0"/>
              <a:t>Make treaties and alliances with other nations</a:t>
            </a:r>
          </a:p>
          <a:p>
            <a:r>
              <a:rPr lang="en-US" dirty="0"/>
              <a:t>Regulate affairs with the Native Americans</a:t>
            </a:r>
          </a:p>
          <a:p>
            <a:r>
              <a:rPr lang="en-US" dirty="0"/>
              <a:t>Establish post offices</a:t>
            </a:r>
          </a:p>
          <a:p>
            <a:r>
              <a:rPr lang="en-US" dirty="0"/>
              <a:t>Decide certain disputes between states</a:t>
            </a:r>
          </a:p>
          <a:p>
            <a:r>
              <a:rPr lang="en-US" dirty="0"/>
              <a:t>Coin money (though states could also create their own)</a:t>
            </a:r>
          </a:p>
        </p:txBody>
      </p:sp>
      <p:sp>
        <p:nvSpPr>
          <p:cNvPr id="5" name="Text Placeholder 4"/>
          <p:cNvSpPr>
            <a:spLocks noGrp="1"/>
          </p:cNvSpPr>
          <p:nvPr>
            <p:ph type="body" sz="quarter" idx="3"/>
          </p:nvPr>
        </p:nvSpPr>
        <p:spPr>
          <a:xfrm>
            <a:off x="6880486" y="825196"/>
            <a:ext cx="4622537" cy="576262"/>
          </a:xfrm>
        </p:spPr>
        <p:txBody>
          <a:bodyPr/>
          <a:lstStyle/>
          <a:p>
            <a:r>
              <a:rPr lang="en-US" dirty="0"/>
              <a:t>National Gov. Could not’s</a:t>
            </a:r>
          </a:p>
        </p:txBody>
      </p:sp>
      <p:sp>
        <p:nvSpPr>
          <p:cNvPr id="6" name="Content Placeholder 5"/>
          <p:cNvSpPr>
            <a:spLocks noGrp="1"/>
          </p:cNvSpPr>
          <p:nvPr>
            <p:ph sz="quarter" idx="4"/>
          </p:nvPr>
        </p:nvSpPr>
        <p:spPr>
          <a:xfrm>
            <a:off x="6880486" y="1543905"/>
            <a:ext cx="4895056" cy="5234964"/>
          </a:xfrm>
        </p:spPr>
        <p:txBody>
          <a:bodyPr/>
          <a:lstStyle/>
          <a:p>
            <a:r>
              <a:rPr lang="en-US" dirty="0"/>
              <a:t>Establish an executive branch, president, or king</a:t>
            </a:r>
          </a:p>
          <a:p>
            <a:r>
              <a:rPr lang="en-US" dirty="0"/>
              <a:t>Establish a national court</a:t>
            </a:r>
          </a:p>
          <a:p>
            <a:r>
              <a:rPr lang="en-US" dirty="0"/>
              <a:t>Levy or collect taxes</a:t>
            </a:r>
          </a:p>
          <a:p>
            <a:r>
              <a:rPr lang="en-US" dirty="0"/>
              <a:t>Require states to provide money for running the national government</a:t>
            </a:r>
          </a:p>
          <a:p>
            <a:r>
              <a:rPr lang="en-US" dirty="0"/>
              <a:t>Regulate trade</a:t>
            </a:r>
          </a:p>
          <a:p>
            <a:r>
              <a:rPr lang="en-US" dirty="0"/>
              <a:t>Force anyone to abide by the law</a:t>
            </a:r>
          </a:p>
          <a:p>
            <a:r>
              <a:rPr lang="en-US" dirty="0"/>
              <a:t>Pass any law without the consent of nine states</a:t>
            </a:r>
          </a:p>
          <a:p>
            <a:r>
              <a:rPr lang="en-US" dirty="0"/>
              <a:t>Amend the Articles without the consent of all thirteen states</a:t>
            </a:r>
          </a:p>
        </p:txBody>
      </p:sp>
    </p:spTree>
    <p:extLst>
      <p:ext uri="{BB962C8B-B14F-4D97-AF65-F5344CB8AC3E}">
        <p14:creationId xmlns:p14="http://schemas.microsoft.com/office/powerpoint/2010/main" val="29983018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47018" y="175846"/>
            <a:ext cx="10018713" cy="940777"/>
          </a:xfrm>
        </p:spPr>
        <p:txBody>
          <a:bodyPr>
            <a:normAutofit fontScale="90000"/>
          </a:bodyPr>
          <a:lstStyle/>
          <a:p>
            <a:r>
              <a:rPr lang="en-US" dirty="0"/>
              <a:t>Articles Of Confederation – Problems arise in Confederation Period</a:t>
            </a:r>
          </a:p>
        </p:txBody>
      </p:sp>
      <p:sp>
        <p:nvSpPr>
          <p:cNvPr id="3" name="Content Placeholder 2"/>
          <p:cNvSpPr>
            <a:spLocks noGrp="1"/>
          </p:cNvSpPr>
          <p:nvPr>
            <p:ph idx="1"/>
          </p:nvPr>
        </p:nvSpPr>
        <p:spPr>
          <a:xfrm>
            <a:off x="2047018" y="1116623"/>
            <a:ext cx="10018713" cy="5644662"/>
          </a:xfrm>
        </p:spPr>
        <p:txBody>
          <a:bodyPr anchor="t">
            <a:normAutofit lnSpcReduction="10000"/>
          </a:bodyPr>
          <a:lstStyle/>
          <a:p>
            <a:r>
              <a:rPr lang="en-US" dirty="0"/>
              <a:t>After the war</a:t>
            </a:r>
          </a:p>
          <a:p>
            <a:pPr lvl="1"/>
            <a:r>
              <a:rPr lang="en-US" dirty="0"/>
              <a:t>New nation was $40 Million in debt – that’s back then folks.</a:t>
            </a:r>
          </a:p>
          <a:p>
            <a:pPr lvl="1"/>
            <a:r>
              <a:rPr lang="en-US" dirty="0"/>
              <a:t>States were in debt to foreign governments</a:t>
            </a:r>
          </a:p>
          <a:p>
            <a:pPr lvl="1"/>
            <a:r>
              <a:rPr lang="en-US" dirty="0"/>
              <a:t>Soldiers were left unpaid</a:t>
            </a:r>
          </a:p>
          <a:p>
            <a:pPr lvl="1"/>
            <a:r>
              <a:rPr lang="en-US" dirty="0"/>
              <a:t>The biggest problem is all 13 states saw themselves as independent countries</a:t>
            </a:r>
          </a:p>
          <a:p>
            <a:pPr lvl="2"/>
            <a:r>
              <a:rPr lang="en-US" dirty="0"/>
              <a:t>They would refer to themselves as Virginians’ or South Carolinians’, not as Americans’ </a:t>
            </a:r>
          </a:p>
          <a:p>
            <a:pPr lvl="1"/>
            <a:r>
              <a:rPr lang="en-US" dirty="0"/>
              <a:t>Created different currencies which made trade among them very difficult</a:t>
            </a:r>
          </a:p>
          <a:p>
            <a:pPr lvl="1"/>
            <a:r>
              <a:rPr lang="en-US" dirty="0"/>
              <a:t>Tariff’s </a:t>
            </a:r>
            <a:r>
              <a:rPr lang="en-US" dirty="0" smtClean="0"/>
              <a:t>were </a:t>
            </a:r>
            <a:r>
              <a:rPr lang="en-US" dirty="0"/>
              <a:t>charged to rival states </a:t>
            </a:r>
          </a:p>
          <a:p>
            <a:pPr lvl="2"/>
            <a:r>
              <a:rPr lang="en-US" dirty="0"/>
              <a:t>So a farmer in New York had to pay a tax just to sell his goods in New Jersey</a:t>
            </a:r>
          </a:p>
          <a:p>
            <a:pPr lvl="1"/>
            <a:r>
              <a:rPr lang="en-US" dirty="0"/>
              <a:t>International trade agreements were common as well</a:t>
            </a:r>
          </a:p>
          <a:p>
            <a:pPr lvl="1"/>
            <a:r>
              <a:rPr lang="en-US" dirty="0"/>
              <a:t>States ignored the National Governments request to pay off the war debt, didn’t see it as their problem.</a:t>
            </a:r>
          </a:p>
          <a:p>
            <a:pPr lvl="1"/>
            <a:r>
              <a:rPr lang="en-US" dirty="0"/>
              <a:t>Some states like Virginia did pay it’s war </a:t>
            </a:r>
            <a:r>
              <a:rPr lang="en-US" dirty="0" smtClean="0"/>
              <a:t>debts </a:t>
            </a:r>
            <a:r>
              <a:rPr lang="en-US" dirty="0"/>
              <a:t>off and did not want to pay for another states debts to pay off their creditors or people to whom they owed money to.</a:t>
            </a:r>
          </a:p>
        </p:txBody>
      </p:sp>
    </p:spTree>
    <p:extLst>
      <p:ext uri="{BB962C8B-B14F-4D97-AF65-F5344CB8AC3E}">
        <p14:creationId xmlns:p14="http://schemas.microsoft.com/office/powerpoint/2010/main" val="18234974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32719" y="149471"/>
            <a:ext cx="10018713" cy="624254"/>
          </a:xfrm>
        </p:spPr>
        <p:txBody>
          <a:bodyPr>
            <a:normAutofit fontScale="90000"/>
          </a:bodyPr>
          <a:lstStyle/>
          <a:p>
            <a:r>
              <a:rPr lang="en-US" dirty="0"/>
              <a:t>Articles Of Confederation – A Weak National Gov.</a:t>
            </a:r>
          </a:p>
        </p:txBody>
      </p:sp>
      <p:sp>
        <p:nvSpPr>
          <p:cNvPr id="3" name="Content Placeholder 2"/>
          <p:cNvSpPr>
            <a:spLocks noGrp="1"/>
          </p:cNvSpPr>
          <p:nvPr>
            <p:ph idx="1"/>
          </p:nvPr>
        </p:nvSpPr>
        <p:spPr>
          <a:xfrm>
            <a:off x="1844795" y="773725"/>
            <a:ext cx="10018713" cy="6005144"/>
          </a:xfrm>
        </p:spPr>
        <p:txBody>
          <a:bodyPr anchor="t"/>
          <a:lstStyle/>
          <a:p>
            <a:r>
              <a:rPr lang="en-US" dirty="0"/>
              <a:t>Problems for the future</a:t>
            </a:r>
          </a:p>
          <a:p>
            <a:pPr lvl="1"/>
            <a:r>
              <a:rPr lang="en-US" dirty="0"/>
              <a:t>Congress could do nothing if a state refused its request to provide money</a:t>
            </a:r>
          </a:p>
          <a:p>
            <a:pPr lvl="1"/>
            <a:r>
              <a:rPr lang="en-US" dirty="0"/>
              <a:t>With no standing army, and no power to regulate trade the government was weak and the foreign nations knew it.</a:t>
            </a:r>
          </a:p>
          <a:p>
            <a:pPr lvl="1"/>
            <a:r>
              <a:rPr lang="en-US" dirty="0"/>
              <a:t>Problem became worse when </a:t>
            </a:r>
            <a:r>
              <a:rPr lang="en-US" dirty="0" smtClean="0"/>
              <a:t>paper </a:t>
            </a:r>
            <a:r>
              <a:rPr lang="en-US" dirty="0"/>
              <a:t>money was issued and was worthless due to the value being highly inflated</a:t>
            </a:r>
          </a:p>
          <a:p>
            <a:pPr lvl="1"/>
            <a:r>
              <a:rPr lang="en-US" dirty="0"/>
              <a:t>Little laws were passed because it needed 9 of 13 states to agree on a bill.</a:t>
            </a:r>
          </a:p>
          <a:p>
            <a:pPr lvl="1"/>
            <a:r>
              <a:rPr lang="en-US" dirty="0"/>
              <a:t>It could not enforce the laws it did pass only plead with the states to comply</a:t>
            </a:r>
          </a:p>
          <a:p>
            <a:pPr lvl="1"/>
            <a:r>
              <a:rPr lang="en-US" dirty="0"/>
              <a:t>With no national court system it relied on states to enforce and interpret national laws.</a:t>
            </a:r>
          </a:p>
          <a:p>
            <a:pPr lvl="1"/>
            <a:r>
              <a:rPr lang="en-US" dirty="0"/>
              <a:t>Could not effectively settle disputes when states like Rhode Island “</a:t>
            </a:r>
            <a:r>
              <a:rPr lang="en-US" dirty="0" smtClean="0"/>
              <a:t>Rogue </a:t>
            </a:r>
            <a:r>
              <a:rPr lang="en-US" dirty="0"/>
              <a:t>Island” as it was called threatened the peace and tranquility of the union.</a:t>
            </a:r>
          </a:p>
          <a:p>
            <a:pPr lvl="1"/>
            <a:r>
              <a:rPr lang="en-US" dirty="0"/>
              <a:t>After a few years it became clear the constraints on the national government meant that it simply could not effectively coordinate the actions of the states</a:t>
            </a:r>
          </a:p>
        </p:txBody>
      </p:sp>
    </p:spTree>
    <p:extLst>
      <p:ext uri="{BB962C8B-B14F-4D97-AF65-F5344CB8AC3E}">
        <p14:creationId xmlns:p14="http://schemas.microsoft.com/office/powerpoint/2010/main" val="18868303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33780" y="105508"/>
            <a:ext cx="10464435" cy="896816"/>
          </a:xfrm>
        </p:spPr>
        <p:txBody>
          <a:bodyPr/>
          <a:lstStyle/>
          <a:p>
            <a:r>
              <a:rPr lang="en-US" dirty="0"/>
              <a:t>Articles Of Confederation – It’s accomplishments</a:t>
            </a:r>
          </a:p>
        </p:txBody>
      </p:sp>
      <p:sp>
        <p:nvSpPr>
          <p:cNvPr id="3" name="Content Placeholder 2"/>
          <p:cNvSpPr>
            <a:spLocks noGrp="1"/>
          </p:cNvSpPr>
          <p:nvPr>
            <p:ph idx="1"/>
          </p:nvPr>
        </p:nvSpPr>
        <p:spPr>
          <a:xfrm>
            <a:off x="1856640" y="1002324"/>
            <a:ext cx="10018713" cy="5776545"/>
          </a:xfrm>
        </p:spPr>
        <p:txBody>
          <a:bodyPr anchor="t">
            <a:normAutofit lnSpcReduction="10000"/>
          </a:bodyPr>
          <a:lstStyle/>
          <a:p>
            <a:r>
              <a:rPr lang="en-US" dirty="0"/>
              <a:t>What it did accomplish</a:t>
            </a:r>
          </a:p>
          <a:p>
            <a:pPr lvl="1"/>
            <a:r>
              <a:rPr lang="en-US" dirty="0"/>
              <a:t>A treaty with Britain that recognized American Independence</a:t>
            </a:r>
          </a:p>
          <a:p>
            <a:pPr lvl="1"/>
            <a:r>
              <a:rPr lang="en-US" dirty="0"/>
              <a:t>Land gained from Britain from the Atlantic coast to the Mississippi River, and from the Great Lakes and Canada to what is now the northern boundary of Florida.</a:t>
            </a:r>
          </a:p>
          <a:p>
            <a:pPr lvl="1"/>
            <a:r>
              <a:rPr lang="en-US" dirty="0"/>
              <a:t>Established a fair and consistent way for settling and developing lands west of the Appalachian Mountains – One of the most hotly debated issues of the time.</a:t>
            </a:r>
          </a:p>
          <a:p>
            <a:pPr lvl="1"/>
            <a:r>
              <a:rPr lang="en-US" dirty="0"/>
              <a:t>Congress Passed two laws on this issue</a:t>
            </a:r>
          </a:p>
          <a:p>
            <a:pPr lvl="2"/>
            <a:r>
              <a:rPr lang="en-US" dirty="0"/>
              <a:t>Land Ordinance of 1785 – Allowed the government to survey the town and break it up into townships of  equal acreage.</a:t>
            </a:r>
          </a:p>
          <a:p>
            <a:pPr lvl="3"/>
            <a:r>
              <a:rPr lang="en-US" dirty="0"/>
              <a:t>One would be given to public education, the other would be auctioned off providing a much needed revenue source</a:t>
            </a:r>
          </a:p>
          <a:p>
            <a:pPr lvl="2"/>
            <a:r>
              <a:rPr lang="en-US" dirty="0"/>
              <a:t>Northwest Ordinance of 1787 – Once I reached a certain population levels, they could appoint a governor and judges, elect legislators, and achieve statehood on an equal basis with the other states.</a:t>
            </a:r>
          </a:p>
          <a:p>
            <a:pPr lvl="1"/>
            <a:r>
              <a:rPr lang="en-US" dirty="0"/>
              <a:t>Congress also set up the departments of Foreign Affairs, War, Marine and Treasury, each under a single permanent secretary. Thus setting up the cabinet departments under the Constitution of 1787. </a:t>
            </a:r>
          </a:p>
          <a:p>
            <a:pPr lvl="2"/>
            <a:endParaRPr lang="en-US" dirty="0"/>
          </a:p>
        </p:txBody>
      </p:sp>
    </p:spTree>
    <p:extLst>
      <p:ext uri="{BB962C8B-B14F-4D97-AF65-F5344CB8AC3E}">
        <p14:creationId xmlns:p14="http://schemas.microsoft.com/office/powerpoint/2010/main" val="40421630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78096" y="96716"/>
            <a:ext cx="10613904" cy="978875"/>
          </a:xfrm>
        </p:spPr>
        <p:txBody>
          <a:bodyPr>
            <a:normAutofit fontScale="90000"/>
          </a:bodyPr>
          <a:lstStyle/>
          <a:p>
            <a:r>
              <a:rPr lang="en-US" dirty="0"/>
              <a:t>Articles Of Confederation – Things are falling a part</a:t>
            </a:r>
          </a:p>
        </p:txBody>
      </p:sp>
      <p:sp>
        <p:nvSpPr>
          <p:cNvPr id="3" name="Content Placeholder 2"/>
          <p:cNvSpPr>
            <a:spLocks noGrp="1"/>
          </p:cNvSpPr>
          <p:nvPr>
            <p:ph idx="1"/>
          </p:nvPr>
        </p:nvSpPr>
        <p:spPr>
          <a:xfrm>
            <a:off x="1893275" y="873367"/>
            <a:ext cx="10213732" cy="5905502"/>
          </a:xfrm>
        </p:spPr>
        <p:txBody>
          <a:bodyPr anchor="t">
            <a:normAutofit fontScale="92500" lnSpcReduction="20000"/>
          </a:bodyPr>
          <a:lstStyle/>
          <a:p>
            <a:r>
              <a:rPr lang="en-US" dirty="0"/>
              <a:t>Articles are Falling </a:t>
            </a:r>
            <a:r>
              <a:rPr lang="en-US" dirty="0" smtClean="0"/>
              <a:t>apart</a:t>
            </a:r>
            <a:endParaRPr lang="en-US" dirty="0"/>
          </a:p>
          <a:p>
            <a:pPr lvl="1"/>
            <a:r>
              <a:rPr lang="en-US" dirty="0"/>
              <a:t>A weak national government eventually would lead to so many more problems</a:t>
            </a:r>
          </a:p>
          <a:p>
            <a:pPr lvl="2"/>
            <a:r>
              <a:rPr lang="en-US" dirty="0"/>
              <a:t>A massive debt crisis unlike any we have seen</a:t>
            </a:r>
          </a:p>
          <a:p>
            <a:pPr lvl="2"/>
            <a:r>
              <a:rPr lang="en-US" dirty="0"/>
              <a:t>Out of control power hungry state debt collectors</a:t>
            </a:r>
          </a:p>
          <a:p>
            <a:pPr lvl="2"/>
            <a:r>
              <a:rPr lang="en-US" dirty="0"/>
              <a:t>Legislatures cheating the system to pay their own debts</a:t>
            </a:r>
          </a:p>
          <a:p>
            <a:pPr lvl="2"/>
            <a:r>
              <a:rPr lang="en-US" dirty="0"/>
              <a:t>Crushing financial pressures on the citizenry </a:t>
            </a:r>
          </a:p>
          <a:p>
            <a:pPr lvl="2"/>
            <a:r>
              <a:rPr lang="en-US" dirty="0"/>
              <a:t>Disputes among states</a:t>
            </a:r>
          </a:p>
          <a:p>
            <a:pPr lvl="2"/>
            <a:r>
              <a:rPr lang="en-US" dirty="0"/>
              <a:t>Boycotts which led to corrupt trade laws</a:t>
            </a:r>
          </a:p>
          <a:p>
            <a:pPr lvl="2"/>
            <a:r>
              <a:rPr lang="en-US" dirty="0"/>
              <a:t>A huge increase in black market sales</a:t>
            </a:r>
          </a:p>
          <a:p>
            <a:pPr lvl="2"/>
            <a:r>
              <a:rPr lang="en-US" dirty="0"/>
              <a:t>Citizens being taken hostage by foreign nations, and forced to become citizens of those countries</a:t>
            </a:r>
          </a:p>
          <a:p>
            <a:pPr lvl="2"/>
            <a:r>
              <a:rPr lang="en-US" dirty="0"/>
              <a:t>An angrier and angrier citizenship</a:t>
            </a:r>
          </a:p>
          <a:p>
            <a:pPr lvl="2"/>
            <a:r>
              <a:rPr lang="en-US" dirty="0"/>
              <a:t>No agreement among delegates</a:t>
            </a:r>
          </a:p>
          <a:p>
            <a:pPr lvl="1"/>
            <a:r>
              <a:rPr lang="en-US" dirty="0"/>
              <a:t>James Madison, Alexander Hamilton, Robert Livingston, and George Washington pleaded to ratify the Articles.</a:t>
            </a:r>
          </a:p>
          <a:p>
            <a:pPr lvl="2"/>
            <a:r>
              <a:rPr lang="en-US" dirty="0"/>
              <a:t>John Dickinson, Roger Sherman, Nicholas Cooke, the rest of the Massachusetts delegation, and all of the Southern Delegation refused.</a:t>
            </a:r>
          </a:p>
          <a:p>
            <a:pPr lvl="2"/>
            <a:r>
              <a:rPr lang="en-US" dirty="0"/>
              <a:t>They pleaded especially with the Massachusetts delegation because the citizenry was getting really upset. I imagined it looked a bit like this…..</a:t>
            </a:r>
          </a:p>
        </p:txBody>
      </p:sp>
    </p:spTree>
    <p:extLst>
      <p:ext uri="{BB962C8B-B14F-4D97-AF65-F5344CB8AC3E}">
        <p14:creationId xmlns:p14="http://schemas.microsoft.com/office/powerpoint/2010/main" val="260900045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BC1C1C"/>
      </a:accent1>
      <a:accent2>
        <a:srgbClr val="F67534"/>
      </a:accent2>
      <a:accent3>
        <a:srgbClr val="EAAC35"/>
      </a:accent3>
      <a:accent4>
        <a:srgbClr val="9BAF68"/>
      </a:accent4>
      <a:accent5>
        <a:srgbClr val="68B9A6"/>
      </a:accent5>
      <a:accent6>
        <a:srgbClr val="50B1D4"/>
      </a:accent6>
      <a:hlink>
        <a:srgbClr val="E46416"/>
      </a:hlink>
      <a:folHlink>
        <a:srgbClr val="EE9340"/>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 xmlns:thm15="http://schemas.microsoft.com/office/thememl/2012/main" name="Parallax" id="{3388167B-A2EB-4685-9635-1831D9AEF8C4}" vid="{93B4CCAC-FD5A-4D59-B1AC-EAF45910B5A9}"/>
    </a:ext>
  </a:extLst>
</a:theme>
</file>

<file path=docProps/app.xml><?xml version="1.0" encoding="utf-8"?>
<Properties xmlns="http://schemas.openxmlformats.org/officeDocument/2006/extended-properties" xmlns:vt="http://schemas.openxmlformats.org/officeDocument/2006/docPropsVTypes">
  <Template>TM03457496[[fn=Parallax]]</Template>
  <TotalTime>544</TotalTime>
  <Words>1365</Words>
  <Application>Microsoft Office PowerPoint</Application>
  <PresentationFormat>Custom</PresentationFormat>
  <Paragraphs>115</Paragraphs>
  <Slides>13</Slides>
  <Notes>0</Notes>
  <HiddenSlides>0</HiddenSlides>
  <MMClips>1</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Parallax</vt:lpstr>
      <vt:lpstr>Articles Of Confederation</vt:lpstr>
      <vt:lpstr>Articles Of Confederation - Vocabulary</vt:lpstr>
      <vt:lpstr>Articles Of Confederation – Government under the Articles</vt:lpstr>
      <vt:lpstr>Articles Of Confederation - Author</vt:lpstr>
      <vt:lpstr>Articles Of Confederation – What’s in them</vt:lpstr>
      <vt:lpstr>Articles Of Confederation – Problems arise in Confederation Period</vt:lpstr>
      <vt:lpstr>Articles Of Confederation – A Weak National Gov.</vt:lpstr>
      <vt:lpstr>Articles Of Confederation – It’s accomplishments</vt:lpstr>
      <vt:lpstr>Articles Of Confederation – Things are falling a part</vt:lpstr>
      <vt:lpstr>Articles Of Confederation – Hysteria</vt:lpstr>
      <vt:lpstr>Articles Of Confederation – The move to revise the Articles goes full blown</vt:lpstr>
      <vt:lpstr>Articles Of Confederation – A move to revise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Articles Of Confederation</dc:title>
  <dc:creator>amanna2009@yahoo.com</dc:creator>
  <cp:lastModifiedBy>Anthony Manna</cp:lastModifiedBy>
  <cp:revision>16</cp:revision>
  <dcterms:created xsi:type="dcterms:W3CDTF">2016-08-07T19:41:26Z</dcterms:created>
  <dcterms:modified xsi:type="dcterms:W3CDTF">2017-03-20T16:17:19Z</dcterms:modified>
</cp:coreProperties>
</file>