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9" r:id="rId4"/>
    <p:sldId id="258" r:id="rId5"/>
    <p:sldId id="259" r:id="rId6"/>
    <p:sldId id="260" r:id="rId7"/>
    <p:sldId id="261" r:id="rId8"/>
    <p:sldId id="270" r:id="rId9"/>
    <p:sldId id="257" r:id="rId10"/>
    <p:sldId id="271" r:id="rId11"/>
    <p:sldId id="262" r:id="rId12"/>
    <p:sldId id="265" r:id="rId13"/>
    <p:sldId id="266" r:id="rId14"/>
    <p:sldId id="267" r:id="rId15"/>
    <p:sldId id="268" r:id="rId16"/>
    <p:sldId id="263"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1" d="100"/>
          <a:sy n="91" d="100"/>
        </p:scale>
        <p:origin x="-9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11/15/2016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11/15/2016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11/15/2016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11/15/2016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11/15/2016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11/15/2016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JgBPpmC76D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South America</a:t>
            </a:r>
          </a:p>
        </p:txBody>
      </p:sp>
      <p:sp>
        <p:nvSpPr>
          <p:cNvPr id="3" name="Subtitle 2"/>
          <p:cNvSpPr>
            <a:spLocks noGrp="1"/>
          </p:cNvSpPr>
          <p:nvPr>
            <p:ph type="subTitle" idx="1"/>
          </p:nvPr>
        </p:nvSpPr>
        <p:spPr/>
        <p:txBody>
          <a:bodyPr/>
          <a:lstStyle/>
          <a:p>
            <a:pPr algn="ctr"/>
            <a:r>
              <a:rPr lang="en-US" dirty="0"/>
              <a:t>Geography and Economics</a:t>
            </a:r>
          </a:p>
        </p:txBody>
      </p:sp>
    </p:spTree>
    <p:extLst>
      <p:ext uri="{BB962C8B-B14F-4D97-AF65-F5344CB8AC3E}">
        <p14:creationId xmlns:p14="http://schemas.microsoft.com/office/powerpoint/2010/main" val="266135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Day 2</a:t>
            </a:r>
          </a:p>
        </p:txBody>
      </p:sp>
      <p:sp>
        <p:nvSpPr>
          <p:cNvPr id="3" name="Content Placeholder 2"/>
          <p:cNvSpPr>
            <a:spLocks noGrp="1"/>
          </p:cNvSpPr>
          <p:nvPr>
            <p:ph idx="1"/>
          </p:nvPr>
        </p:nvSpPr>
        <p:spPr/>
        <p:txBody>
          <a:bodyPr/>
          <a:lstStyle/>
          <a:p>
            <a:r>
              <a:rPr lang="en-US" dirty="0"/>
              <a:t>Quiz please sit down and get ready</a:t>
            </a:r>
          </a:p>
          <a:p>
            <a:r>
              <a:rPr lang="en-US" dirty="0"/>
              <a:t>Please take notes it may help later in the unit</a:t>
            </a:r>
          </a:p>
          <a:p>
            <a:r>
              <a:rPr lang="en-US" dirty="0"/>
              <a:t>Please do not talk</a:t>
            </a:r>
          </a:p>
        </p:txBody>
      </p:sp>
    </p:spTree>
    <p:extLst>
      <p:ext uri="{BB962C8B-B14F-4D97-AF65-F5344CB8AC3E}">
        <p14:creationId xmlns:p14="http://schemas.microsoft.com/office/powerpoint/2010/main" val="74302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78205"/>
          </a:xfrm>
        </p:spPr>
        <p:txBody>
          <a:bodyPr/>
          <a:lstStyle/>
          <a:p>
            <a:pPr algn="ctr"/>
            <a:r>
              <a:rPr lang="en-US" dirty="0"/>
              <a:t>History</a:t>
            </a:r>
          </a:p>
        </p:txBody>
      </p:sp>
      <p:sp>
        <p:nvSpPr>
          <p:cNvPr id="3" name="Content Placeholder 2"/>
          <p:cNvSpPr>
            <a:spLocks noGrp="1"/>
          </p:cNvSpPr>
          <p:nvPr>
            <p:ph idx="1"/>
          </p:nvPr>
        </p:nvSpPr>
        <p:spPr>
          <a:xfrm>
            <a:off x="254977" y="1230924"/>
            <a:ext cx="11473961" cy="5503984"/>
          </a:xfrm>
        </p:spPr>
        <p:txBody>
          <a:bodyPr/>
          <a:lstStyle/>
          <a:p>
            <a:pPr marL="514350" indent="-514350">
              <a:spcBef>
                <a:spcPts val="0"/>
              </a:spcBef>
              <a:buFont typeface="+mj-lt"/>
              <a:buAutoNum type="romanUcPeriod"/>
            </a:pPr>
            <a:r>
              <a:rPr lang="en-US" dirty="0"/>
              <a:t>Central and South America </a:t>
            </a:r>
          </a:p>
          <a:p>
            <a:pPr marL="857250" lvl="1" indent="-457200">
              <a:spcBef>
                <a:spcPts val="0"/>
              </a:spcBef>
              <a:buFont typeface="+mj-lt"/>
              <a:buAutoNum type="alphaUcPeriod"/>
            </a:pPr>
            <a:r>
              <a:rPr lang="en-US" dirty="0"/>
              <a:t>Many Empires have occupied this region, they consist of:</a:t>
            </a:r>
          </a:p>
          <a:p>
            <a:pPr marL="1257300" lvl="2" indent="-457200">
              <a:spcBef>
                <a:spcPts val="0"/>
              </a:spcBef>
              <a:buFont typeface="+mj-lt"/>
              <a:buAutoNum type="arabicPeriod"/>
            </a:pPr>
            <a:r>
              <a:rPr lang="en-US" dirty="0"/>
              <a:t>Mayas</a:t>
            </a:r>
          </a:p>
          <a:p>
            <a:pPr marL="1257300" lvl="2" indent="-457200">
              <a:spcBef>
                <a:spcPts val="0"/>
              </a:spcBef>
              <a:buFont typeface="+mj-lt"/>
              <a:buAutoNum type="arabicPeriod"/>
            </a:pPr>
            <a:r>
              <a:rPr lang="en-US" dirty="0"/>
              <a:t>Incas</a:t>
            </a:r>
          </a:p>
          <a:p>
            <a:pPr marL="1257300" lvl="2" indent="-457200">
              <a:spcBef>
                <a:spcPts val="0"/>
              </a:spcBef>
              <a:buFont typeface="+mj-lt"/>
              <a:buAutoNum type="arabicPeriod"/>
            </a:pPr>
            <a:r>
              <a:rPr lang="en-US" dirty="0"/>
              <a:t>Aztecs</a:t>
            </a:r>
          </a:p>
          <a:p>
            <a:pPr marL="857250" lvl="1" indent="-457200">
              <a:spcBef>
                <a:spcPts val="0"/>
              </a:spcBef>
              <a:buFont typeface="+mj-lt"/>
              <a:buAutoNum type="alphaUcPeriod"/>
            </a:pPr>
            <a:r>
              <a:rPr lang="en-US" dirty="0"/>
              <a:t>Conquistadors arrive</a:t>
            </a:r>
          </a:p>
          <a:p>
            <a:pPr marL="1257300" lvl="2" indent="-457200">
              <a:spcBef>
                <a:spcPts val="0"/>
              </a:spcBef>
              <a:buFont typeface="+mj-lt"/>
              <a:buAutoNum type="arabicPeriod"/>
            </a:pPr>
            <a:r>
              <a:rPr lang="en-US" dirty="0"/>
              <a:t>Viewed as Gods were trusted, weapons were primitive</a:t>
            </a:r>
          </a:p>
          <a:p>
            <a:pPr marL="1257300" lvl="2" indent="-457200">
              <a:spcBef>
                <a:spcPts val="0"/>
              </a:spcBef>
              <a:buFont typeface="+mj-lt"/>
              <a:buAutoNum type="arabicPeriod"/>
            </a:pPr>
            <a:r>
              <a:rPr lang="en-US" dirty="0"/>
              <a:t>Spanish scouted the area, knew who the warriors were, and when they slept</a:t>
            </a:r>
          </a:p>
          <a:p>
            <a:pPr marL="1714500" lvl="3" indent="-457200">
              <a:spcBef>
                <a:spcPts val="0"/>
              </a:spcBef>
              <a:buFont typeface="+mj-lt"/>
              <a:buAutoNum type="arabicPeriod"/>
            </a:pPr>
            <a:r>
              <a:rPr lang="en-US" dirty="0"/>
              <a:t>Used all that information to their advantage later attack</a:t>
            </a:r>
          </a:p>
          <a:p>
            <a:pPr marL="1257300" lvl="2" indent="-457200">
              <a:spcBef>
                <a:spcPts val="0"/>
              </a:spcBef>
              <a:buFont typeface="+mj-lt"/>
              <a:buAutoNum type="arabicPeriod"/>
            </a:pPr>
            <a:r>
              <a:rPr lang="en-US" dirty="0"/>
              <a:t>The first European settlement was Hispaniola in 1493.</a:t>
            </a:r>
          </a:p>
          <a:p>
            <a:pPr marL="857250" lvl="1" indent="-457200">
              <a:spcBef>
                <a:spcPts val="0"/>
              </a:spcBef>
              <a:buFont typeface="+mj-lt"/>
              <a:buAutoNum type="alphaUcPeriod"/>
            </a:pPr>
            <a:r>
              <a:rPr lang="en-US" dirty="0"/>
              <a:t>Columbian exchange </a:t>
            </a:r>
          </a:p>
          <a:p>
            <a:pPr marL="1257300" lvl="2" indent="-457200">
              <a:spcBef>
                <a:spcPts val="0"/>
              </a:spcBef>
              <a:buFont typeface="+mj-lt"/>
              <a:buAutoNum type="arabicPeriod"/>
            </a:pPr>
            <a:r>
              <a:rPr lang="en-US" dirty="0"/>
              <a:t>The largest contribution to Central America was this Columbian exchange they brought in animals, plants, and more people</a:t>
            </a:r>
          </a:p>
          <a:p>
            <a:pPr marL="1714500" lvl="3" indent="-457200">
              <a:spcBef>
                <a:spcPts val="0"/>
              </a:spcBef>
              <a:buFont typeface="+mj-lt"/>
              <a:buAutoNum type="arabicPeriod"/>
            </a:pPr>
            <a:r>
              <a:rPr lang="en-US" dirty="0"/>
              <a:t>This caused other issues with diseases ,and culture good or bad</a:t>
            </a:r>
          </a:p>
          <a:p>
            <a:pPr marL="857250" lvl="1" indent="-457200">
              <a:spcBef>
                <a:spcPts val="0"/>
              </a:spcBef>
              <a:buFont typeface="+mj-lt"/>
              <a:buAutoNum type="alphaUcPeriod"/>
            </a:pPr>
            <a:r>
              <a:rPr lang="en-US" dirty="0"/>
              <a:t>Gaining Independence</a:t>
            </a:r>
          </a:p>
          <a:p>
            <a:pPr marL="1257300" lvl="2" indent="-457200">
              <a:spcBef>
                <a:spcPts val="0"/>
              </a:spcBef>
              <a:buFont typeface="+mj-lt"/>
              <a:buAutoNum type="arabicPeriod"/>
            </a:pPr>
            <a:r>
              <a:rPr lang="en-US" dirty="0"/>
              <a:t>Haiti – Won it’s independence in 1804 from France. </a:t>
            </a:r>
          </a:p>
          <a:p>
            <a:pPr marL="1714500" lvl="3" indent="-457200">
              <a:spcBef>
                <a:spcPts val="0"/>
              </a:spcBef>
              <a:buFont typeface="+mj-lt"/>
              <a:buAutoNum type="arabicPeriod"/>
            </a:pPr>
            <a:r>
              <a:rPr lang="en-US" dirty="0"/>
              <a:t>Haiti would later help other Latin American Countries win independence </a:t>
            </a:r>
          </a:p>
          <a:p>
            <a:pPr marL="1257300" lvl="2" indent="-457200">
              <a:spcBef>
                <a:spcPts val="0"/>
              </a:spcBef>
              <a:buFont typeface="+mj-lt"/>
              <a:buAutoNum type="arabicPeriod"/>
            </a:pPr>
            <a:r>
              <a:rPr lang="en-US" dirty="0"/>
              <a:t>The Caribbean was the last to win it’s independence	</a:t>
            </a:r>
          </a:p>
          <a:p>
            <a:pPr marL="1714500" lvl="3" indent="-457200">
              <a:spcBef>
                <a:spcPts val="0"/>
              </a:spcBef>
              <a:buFont typeface="+mj-lt"/>
              <a:buAutoNum type="arabicPeriod"/>
            </a:pPr>
            <a:r>
              <a:rPr lang="en-US" dirty="0"/>
              <a:t>1898 Cuba wins it’s independence from Spain. 1902 it splits from American control</a:t>
            </a:r>
          </a:p>
          <a:p>
            <a:pPr marL="1714500" lvl="3" indent="-457200">
              <a:spcBef>
                <a:spcPts val="0"/>
              </a:spcBef>
              <a:buFont typeface="+mj-lt"/>
              <a:buAutoNum type="arabicPeriod"/>
            </a:pPr>
            <a:r>
              <a:rPr lang="en-US" dirty="0"/>
              <a:t>Jamaica and Barbados not until well into the 1900’s, from </a:t>
            </a:r>
            <a:r>
              <a:rPr lang="en-US" dirty="0" err="1"/>
              <a:t>Britian</a:t>
            </a:r>
            <a:endParaRPr lang="en-US" dirty="0"/>
          </a:p>
          <a:p>
            <a:pPr marL="1257300" lvl="2" indent="-457200">
              <a:spcBef>
                <a:spcPts val="0"/>
              </a:spcBef>
              <a:buFont typeface="+mj-lt"/>
              <a:buAutoNum type="arabicPeriod"/>
            </a:pPr>
            <a:endParaRPr lang="en-US" dirty="0"/>
          </a:p>
          <a:p>
            <a:pPr marL="1257300" lvl="2" indent="-457200">
              <a:spcBef>
                <a:spcPts val="0"/>
              </a:spcBef>
              <a:buFont typeface="+mj-lt"/>
              <a:buAutoNum type="arabicPeriod"/>
            </a:pPr>
            <a:endParaRPr lang="en-US" dirty="0"/>
          </a:p>
        </p:txBody>
      </p:sp>
    </p:spTree>
    <p:extLst>
      <p:ext uri="{BB962C8B-B14F-4D97-AF65-F5344CB8AC3E}">
        <p14:creationId xmlns:p14="http://schemas.microsoft.com/office/powerpoint/2010/main" val="362949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43036"/>
          </a:xfrm>
        </p:spPr>
        <p:txBody>
          <a:bodyPr/>
          <a:lstStyle/>
          <a:p>
            <a:r>
              <a:rPr lang="en-US" dirty="0"/>
              <a:t>History</a:t>
            </a:r>
          </a:p>
        </p:txBody>
      </p:sp>
      <p:sp>
        <p:nvSpPr>
          <p:cNvPr id="3" name="Content Placeholder 2"/>
          <p:cNvSpPr>
            <a:spLocks noGrp="1"/>
          </p:cNvSpPr>
          <p:nvPr>
            <p:ph idx="1"/>
          </p:nvPr>
        </p:nvSpPr>
        <p:spPr>
          <a:xfrm>
            <a:off x="211015" y="1354016"/>
            <a:ext cx="11860823" cy="5433646"/>
          </a:xfrm>
        </p:spPr>
        <p:txBody>
          <a:bodyPr/>
          <a:lstStyle/>
          <a:p>
            <a:pPr marL="514350" indent="-514350">
              <a:spcBef>
                <a:spcPts val="0"/>
              </a:spcBef>
              <a:buFont typeface="+mj-lt"/>
              <a:buAutoNum type="romanUcPeriod"/>
            </a:pPr>
            <a:r>
              <a:rPr lang="en-US" dirty="0"/>
              <a:t>Finishing up Central American History</a:t>
            </a:r>
          </a:p>
          <a:p>
            <a:pPr marL="914400" lvl="1" indent="-514350">
              <a:spcBef>
                <a:spcPts val="0"/>
              </a:spcBef>
              <a:buFont typeface="+mj-lt"/>
              <a:buAutoNum type="alphaUcPeriod"/>
            </a:pPr>
            <a:r>
              <a:rPr lang="en-US" dirty="0"/>
              <a:t>Puerto Rico – and some on he Virgin Islands</a:t>
            </a:r>
          </a:p>
          <a:p>
            <a:pPr marL="1314450" lvl="2" indent="-514350">
              <a:spcBef>
                <a:spcPts val="0"/>
              </a:spcBef>
              <a:buFont typeface="+mj-lt"/>
              <a:buAutoNum type="arabicPeriod"/>
            </a:pPr>
            <a:r>
              <a:rPr lang="en-US" dirty="0"/>
              <a:t>Still have political links to their respective imperial parents even today.</a:t>
            </a:r>
          </a:p>
          <a:p>
            <a:pPr marL="914400" lvl="1" indent="-514350">
              <a:spcBef>
                <a:spcPts val="0"/>
              </a:spcBef>
              <a:buFont typeface="+mj-lt"/>
              <a:buAutoNum type="alphaUcPeriod"/>
            </a:pPr>
            <a:r>
              <a:rPr lang="en-US" dirty="0"/>
              <a:t>A federation of formed called the United Provinces of Central America</a:t>
            </a:r>
          </a:p>
          <a:p>
            <a:pPr marL="1314450" lvl="2" indent="-514350">
              <a:spcBef>
                <a:spcPts val="0"/>
              </a:spcBef>
              <a:buFont typeface="+mj-lt"/>
              <a:buAutoNum type="arabicPeriod"/>
            </a:pPr>
            <a:r>
              <a:rPr lang="en-US" dirty="0"/>
              <a:t>Power elites opposed this, so they separated into five different countries.</a:t>
            </a:r>
          </a:p>
          <a:p>
            <a:pPr marL="1771650" lvl="3" indent="-514350">
              <a:spcBef>
                <a:spcPts val="0"/>
              </a:spcBef>
              <a:buFont typeface="+mj-lt"/>
              <a:buAutoNum type="alphaLcParenR"/>
            </a:pPr>
            <a:r>
              <a:rPr lang="en-US" dirty="0"/>
              <a:t>Guatemala</a:t>
            </a:r>
          </a:p>
          <a:p>
            <a:pPr marL="1771650" lvl="3" indent="-514350">
              <a:spcBef>
                <a:spcPts val="0"/>
              </a:spcBef>
              <a:buFont typeface="+mj-lt"/>
              <a:buAutoNum type="alphaLcParenR"/>
            </a:pPr>
            <a:r>
              <a:rPr lang="en-US" dirty="0"/>
              <a:t>El Salvador</a:t>
            </a:r>
          </a:p>
          <a:p>
            <a:pPr marL="1771650" lvl="3" indent="-514350">
              <a:spcBef>
                <a:spcPts val="0"/>
              </a:spcBef>
              <a:buFont typeface="+mj-lt"/>
              <a:buAutoNum type="alphaLcParenR"/>
            </a:pPr>
            <a:r>
              <a:rPr lang="en-US" dirty="0"/>
              <a:t>Honduras</a:t>
            </a:r>
          </a:p>
          <a:p>
            <a:pPr marL="1771650" lvl="3" indent="-514350">
              <a:spcBef>
                <a:spcPts val="0"/>
              </a:spcBef>
              <a:buFont typeface="+mj-lt"/>
              <a:buAutoNum type="alphaLcParenR"/>
            </a:pPr>
            <a:r>
              <a:rPr lang="en-US" dirty="0"/>
              <a:t>Nicaragua</a:t>
            </a:r>
          </a:p>
          <a:p>
            <a:pPr marL="1771650" lvl="3" indent="-514350">
              <a:spcBef>
                <a:spcPts val="0"/>
              </a:spcBef>
              <a:buFont typeface="+mj-lt"/>
              <a:buAutoNum type="alphaLcParenR"/>
            </a:pPr>
            <a:r>
              <a:rPr lang="en-US" dirty="0"/>
              <a:t>Costa Rica</a:t>
            </a:r>
          </a:p>
          <a:p>
            <a:pPr marL="914400" lvl="1" indent="-514350">
              <a:spcBef>
                <a:spcPts val="0"/>
              </a:spcBef>
              <a:buFont typeface="+mj-lt"/>
              <a:buAutoNum type="alphaUcPeriod"/>
            </a:pPr>
            <a:r>
              <a:rPr lang="en-US" dirty="0"/>
              <a:t>Movements of Change</a:t>
            </a:r>
          </a:p>
          <a:p>
            <a:pPr marL="1314450" lvl="2" indent="-514350">
              <a:spcBef>
                <a:spcPts val="0"/>
              </a:spcBef>
              <a:buFont typeface="+mj-lt"/>
              <a:buAutoNum type="arabicPeriod"/>
            </a:pPr>
            <a:r>
              <a:rPr lang="en-US" dirty="0"/>
              <a:t>Panama becomes independent and makes a deal with the U.S. </a:t>
            </a:r>
          </a:p>
          <a:p>
            <a:pPr marL="1314450" lvl="2" indent="-514350">
              <a:spcBef>
                <a:spcPts val="0"/>
              </a:spcBef>
              <a:buFont typeface="+mj-lt"/>
              <a:buAutoNum type="arabicPeriod"/>
            </a:pPr>
            <a:r>
              <a:rPr lang="en-US" dirty="0"/>
              <a:t>Cuba has a revolution in 1959 that set up a communist state under Fidel Castro. </a:t>
            </a:r>
          </a:p>
          <a:p>
            <a:pPr marL="1314450" lvl="2" indent="-514350">
              <a:spcBef>
                <a:spcPts val="0"/>
              </a:spcBef>
              <a:buFont typeface="+mj-lt"/>
              <a:buAutoNum type="arabicPeriod"/>
            </a:pPr>
            <a:r>
              <a:rPr lang="en-US" dirty="0"/>
              <a:t>During the 90’s Military dictatorships gave way to democracies </a:t>
            </a:r>
          </a:p>
          <a:p>
            <a:pPr marL="1771650" lvl="3" indent="-514350">
              <a:spcBef>
                <a:spcPts val="0"/>
              </a:spcBef>
              <a:buFont typeface="+mj-lt"/>
              <a:buAutoNum type="arabicPeriod"/>
            </a:pPr>
            <a:r>
              <a:rPr lang="en-US" dirty="0"/>
              <a:t>Today many countries in Central America, and the Caribbean are struggling to clean up the corruption. </a:t>
            </a:r>
          </a:p>
          <a:p>
            <a:pPr marL="514350" indent="-514350">
              <a:spcBef>
                <a:spcPts val="0"/>
              </a:spcBef>
              <a:buFont typeface="+mj-lt"/>
              <a:buAutoNum type="romanUcPeriod"/>
            </a:pPr>
            <a:r>
              <a:rPr lang="en-US" dirty="0"/>
              <a:t>South America</a:t>
            </a:r>
          </a:p>
          <a:p>
            <a:pPr marL="914400" lvl="1" indent="-514350">
              <a:spcBef>
                <a:spcPts val="0"/>
              </a:spcBef>
              <a:buFont typeface="+mj-lt"/>
              <a:buAutoNum type="alphaUcPeriod"/>
            </a:pPr>
            <a:r>
              <a:rPr lang="en-US" dirty="0"/>
              <a:t>Inca’s rule</a:t>
            </a:r>
          </a:p>
          <a:p>
            <a:pPr marL="1314450" lvl="2" indent="-514350">
              <a:spcBef>
                <a:spcPts val="0"/>
              </a:spcBef>
              <a:buFont typeface="+mj-lt"/>
              <a:buAutoNum type="arabicPeriod"/>
            </a:pPr>
            <a:r>
              <a:rPr lang="en-US" dirty="0"/>
              <a:t>They had a strong central government led by an Emperor</a:t>
            </a:r>
          </a:p>
          <a:p>
            <a:pPr marL="1314450" lvl="2" indent="-514350">
              <a:spcBef>
                <a:spcPts val="0"/>
              </a:spcBef>
              <a:buFont typeface="+mj-lt"/>
              <a:buAutoNum type="arabicPeriod"/>
            </a:pPr>
            <a:r>
              <a:rPr lang="en-US" dirty="0"/>
              <a:t>Skilled engineers, built roads, irrigation systems, temples, and so much more.</a:t>
            </a:r>
          </a:p>
          <a:p>
            <a:pPr marL="1314450" lvl="2" indent="-514350">
              <a:spcBef>
                <a:spcPts val="0"/>
              </a:spcBef>
              <a:buFont typeface="+mj-lt"/>
              <a:buAutoNum type="arabicPeriod"/>
            </a:pPr>
            <a:r>
              <a:rPr lang="en-US" dirty="0"/>
              <a:t>The conquistadors were drawn to this wealth and used the network of roads to conquer them.</a:t>
            </a:r>
          </a:p>
          <a:p>
            <a:pPr marL="1314450" lvl="2" indent="-514350">
              <a:spcBef>
                <a:spcPts val="0"/>
              </a:spcBef>
              <a:buFont typeface="+mj-lt"/>
              <a:buAutoNum type="arabicPeriod"/>
            </a:pPr>
            <a:endParaRPr lang="en-US" dirty="0"/>
          </a:p>
        </p:txBody>
      </p:sp>
    </p:spTree>
    <p:extLst>
      <p:ext uri="{BB962C8B-B14F-4D97-AF65-F5344CB8AC3E}">
        <p14:creationId xmlns:p14="http://schemas.microsoft.com/office/powerpoint/2010/main" val="1681700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Incas</a:t>
            </a:r>
          </a:p>
        </p:txBody>
      </p:sp>
      <p:pic>
        <p:nvPicPr>
          <p:cNvPr id="4" name="Content Placeholder 3"/>
          <p:cNvPicPr>
            <a:picLocks noGrp="1" noChangeAspect="1"/>
          </p:cNvPicPr>
          <p:nvPr>
            <p:ph idx="1"/>
          </p:nvPr>
        </p:nvPicPr>
        <p:blipFill>
          <a:blip r:embed="rId2"/>
          <a:stretch>
            <a:fillRect/>
          </a:stretch>
        </p:blipFill>
        <p:spPr>
          <a:xfrm>
            <a:off x="131886" y="1385028"/>
            <a:ext cx="11350868" cy="5472971"/>
          </a:xfrm>
        </p:spPr>
      </p:pic>
    </p:spTree>
    <p:extLst>
      <p:ext uri="{BB962C8B-B14F-4D97-AF65-F5344CB8AC3E}">
        <p14:creationId xmlns:p14="http://schemas.microsoft.com/office/powerpoint/2010/main" val="174931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Incas layout</a:t>
            </a:r>
          </a:p>
        </p:txBody>
      </p:sp>
      <p:pic>
        <p:nvPicPr>
          <p:cNvPr id="4" name="Content Placeholder 3"/>
          <p:cNvPicPr>
            <a:picLocks noGrp="1" noChangeAspect="1"/>
          </p:cNvPicPr>
          <p:nvPr>
            <p:ph idx="1"/>
          </p:nvPr>
        </p:nvPicPr>
        <p:blipFill>
          <a:blip r:embed="rId2"/>
          <a:stretch>
            <a:fillRect/>
          </a:stretch>
        </p:blipFill>
        <p:spPr>
          <a:xfrm>
            <a:off x="140677" y="1271521"/>
            <a:ext cx="12051323" cy="5507347"/>
          </a:xfrm>
        </p:spPr>
      </p:pic>
    </p:spTree>
    <p:extLst>
      <p:ext uri="{BB962C8B-B14F-4D97-AF65-F5344CB8AC3E}">
        <p14:creationId xmlns:p14="http://schemas.microsoft.com/office/powerpoint/2010/main" val="50336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74920"/>
          </a:xfrm>
        </p:spPr>
        <p:txBody>
          <a:bodyPr/>
          <a:lstStyle/>
          <a:p>
            <a:r>
              <a:rPr lang="en-US" dirty="0"/>
              <a:t>History</a:t>
            </a:r>
          </a:p>
        </p:txBody>
      </p:sp>
      <p:sp>
        <p:nvSpPr>
          <p:cNvPr id="3" name="Content Placeholder 2"/>
          <p:cNvSpPr>
            <a:spLocks noGrp="1"/>
          </p:cNvSpPr>
          <p:nvPr>
            <p:ph idx="1"/>
          </p:nvPr>
        </p:nvSpPr>
        <p:spPr>
          <a:xfrm>
            <a:off x="646111" y="1248508"/>
            <a:ext cx="11320219" cy="5451230"/>
          </a:xfrm>
        </p:spPr>
        <p:txBody>
          <a:bodyPr/>
          <a:lstStyle/>
          <a:p>
            <a:pPr marL="514350" indent="-514350">
              <a:spcBef>
                <a:spcPts val="0"/>
              </a:spcBef>
              <a:buFont typeface="+mj-lt"/>
              <a:buAutoNum type="romanUcPeriod"/>
            </a:pPr>
            <a:r>
              <a:rPr lang="en-US" dirty="0"/>
              <a:t>European Conquests</a:t>
            </a:r>
          </a:p>
          <a:p>
            <a:pPr marL="914400" lvl="1" indent="-514350">
              <a:spcBef>
                <a:spcPts val="0"/>
              </a:spcBef>
              <a:buFont typeface="+mj-lt"/>
              <a:buAutoNum type="alphaUcPeriod"/>
            </a:pPr>
            <a:r>
              <a:rPr lang="en-US" dirty="0"/>
              <a:t>Same pattern as always</a:t>
            </a:r>
          </a:p>
          <a:p>
            <a:pPr marL="1314450" lvl="2" indent="-514350">
              <a:spcBef>
                <a:spcPts val="0"/>
              </a:spcBef>
              <a:buFont typeface="+mj-lt"/>
              <a:buAutoNum type="arabicPeriod"/>
            </a:pPr>
            <a:r>
              <a:rPr lang="en-US" dirty="0"/>
              <a:t>Spanish seeking wealth invade and conquer</a:t>
            </a:r>
          </a:p>
          <a:p>
            <a:pPr marL="1314450" lvl="2" indent="-514350">
              <a:spcBef>
                <a:spcPts val="0"/>
              </a:spcBef>
              <a:buFont typeface="+mj-lt"/>
              <a:buAutoNum type="arabicPeriod"/>
            </a:pPr>
            <a:r>
              <a:rPr lang="en-US" dirty="0"/>
              <a:t>Plunder and pillage</a:t>
            </a:r>
          </a:p>
          <a:p>
            <a:pPr marL="1314450" lvl="2" indent="-514350">
              <a:spcBef>
                <a:spcPts val="0"/>
              </a:spcBef>
              <a:buFont typeface="+mj-lt"/>
              <a:buAutoNum type="arabicPeriod"/>
            </a:pPr>
            <a:r>
              <a:rPr lang="en-US" dirty="0"/>
              <a:t>Disease runs ramped</a:t>
            </a:r>
          </a:p>
          <a:p>
            <a:pPr marL="1314450" lvl="2" indent="-514350">
              <a:spcBef>
                <a:spcPts val="0"/>
              </a:spcBef>
              <a:buFont typeface="+mj-lt"/>
              <a:buAutoNum type="arabicPeriod"/>
            </a:pPr>
            <a:r>
              <a:rPr lang="en-US" dirty="0"/>
              <a:t>Occupation</a:t>
            </a:r>
          </a:p>
          <a:p>
            <a:pPr marL="800100" lvl="2" indent="0">
              <a:spcBef>
                <a:spcPts val="0"/>
              </a:spcBef>
              <a:buNone/>
            </a:pPr>
            <a:endParaRPr lang="en-US" dirty="0"/>
          </a:p>
          <a:p>
            <a:pPr marL="514350" indent="-514350">
              <a:spcBef>
                <a:spcPts val="0"/>
              </a:spcBef>
              <a:buFont typeface="+mj-lt"/>
              <a:buAutoNum type="romanUcPeriod"/>
            </a:pPr>
            <a:r>
              <a:rPr lang="en-US" dirty="0"/>
              <a:t>Independence</a:t>
            </a:r>
          </a:p>
          <a:p>
            <a:pPr marL="914400" lvl="1" indent="-514350">
              <a:spcBef>
                <a:spcPts val="0"/>
              </a:spcBef>
              <a:buFont typeface="+mj-lt"/>
              <a:buAutoNum type="alphaUcPeriod"/>
            </a:pPr>
            <a:r>
              <a:rPr lang="en-US" dirty="0"/>
              <a:t>Several factors excite them to revolt: The French, American, Mexican, and Caribbean revolutions all lead to their eventual revolution</a:t>
            </a:r>
          </a:p>
          <a:p>
            <a:pPr marL="1314450" lvl="2" indent="-514350">
              <a:spcBef>
                <a:spcPts val="0"/>
              </a:spcBef>
              <a:buFont typeface="+mj-lt"/>
              <a:buAutoNum type="arabicPeriod"/>
            </a:pPr>
            <a:r>
              <a:rPr lang="en-US" dirty="0"/>
              <a:t>Leaders such as:</a:t>
            </a:r>
          </a:p>
          <a:p>
            <a:pPr marL="1771650" lvl="3" indent="-514350">
              <a:spcBef>
                <a:spcPts val="0"/>
              </a:spcBef>
              <a:buFont typeface="+mj-lt"/>
              <a:buAutoNum type="alphaLcParenR"/>
            </a:pPr>
            <a:r>
              <a:rPr lang="en-US" dirty="0"/>
              <a:t>Simon Bolivar of Valenzuela </a:t>
            </a:r>
          </a:p>
          <a:p>
            <a:pPr marL="1771650" lvl="3" indent="-514350">
              <a:spcBef>
                <a:spcPts val="0"/>
              </a:spcBef>
              <a:buFont typeface="+mj-lt"/>
              <a:buAutoNum type="alphaLcParenR"/>
            </a:pPr>
            <a:r>
              <a:rPr lang="en-US" dirty="0"/>
              <a:t>Jose de San Marin of Argentina</a:t>
            </a:r>
          </a:p>
          <a:p>
            <a:pPr marL="1314450" lvl="2" indent="-514350">
              <a:spcBef>
                <a:spcPts val="0"/>
              </a:spcBef>
              <a:buFont typeface="+mj-lt"/>
              <a:buAutoNum type="arabicPeriod"/>
            </a:pPr>
            <a:r>
              <a:rPr lang="en-US" dirty="0"/>
              <a:t>These men by the mid 1800’s had achieved their goal</a:t>
            </a:r>
          </a:p>
          <a:p>
            <a:pPr marL="1771650" lvl="3" indent="-514350">
              <a:spcBef>
                <a:spcPts val="0"/>
              </a:spcBef>
              <a:buFont typeface="+mj-lt"/>
              <a:buAutoNum type="alphaLcParenR"/>
            </a:pPr>
            <a:r>
              <a:rPr lang="en-US" dirty="0"/>
              <a:t>Only Brazil  became independent without violence</a:t>
            </a:r>
          </a:p>
          <a:p>
            <a:pPr marL="1257300" lvl="3" indent="0">
              <a:spcBef>
                <a:spcPts val="0"/>
              </a:spcBef>
              <a:buNone/>
            </a:pPr>
            <a:r>
              <a:rPr lang="en-US" dirty="0"/>
              <a:t> </a:t>
            </a:r>
          </a:p>
          <a:p>
            <a:pPr marL="1257300" lvl="3" indent="0">
              <a:spcBef>
                <a:spcPts val="0"/>
              </a:spcBef>
              <a:buNone/>
            </a:pPr>
            <a:r>
              <a:rPr lang="en-US" dirty="0"/>
              <a:t> </a:t>
            </a:r>
          </a:p>
          <a:p>
            <a:pPr marL="1314450" lvl="2" indent="-514350">
              <a:spcBef>
                <a:spcPts val="0"/>
              </a:spcBef>
              <a:buFont typeface="+mj-lt"/>
              <a:buAutoNum type="arabicPeriod"/>
            </a:pPr>
            <a:endParaRPr lang="en-US" dirty="0"/>
          </a:p>
        </p:txBody>
      </p:sp>
    </p:spTree>
    <p:extLst>
      <p:ext uri="{BB962C8B-B14F-4D97-AF65-F5344CB8AC3E}">
        <p14:creationId xmlns:p14="http://schemas.microsoft.com/office/powerpoint/2010/main" val="1663667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60620"/>
          </a:xfrm>
        </p:spPr>
        <p:txBody>
          <a:bodyPr/>
          <a:lstStyle/>
          <a:p>
            <a:pPr algn="ctr"/>
            <a:r>
              <a:rPr lang="en-US" dirty="0"/>
              <a:t>Culture</a:t>
            </a:r>
          </a:p>
        </p:txBody>
      </p:sp>
      <p:sp>
        <p:nvSpPr>
          <p:cNvPr id="3" name="Content Placeholder 2"/>
          <p:cNvSpPr>
            <a:spLocks noGrp="1"/>
          </p:cNvSpPr>
          <p:nvPr>
            <p:ph idx="1"/>
          </p:nvPr>
        </p:nvSpPr>
        <p:spPr>
          <a:xfrm>
            <a:off x="290146" y="1283677"/>
            <a:ext cx="11597054" cy="5433645"/>
          </a:xfrm>
        </p:spPr>
        <p:txBody>
          <a:bodyPr/>
          <a:lstStyle/>
          <a:p>
            <a:pPr marL="514350" indent="-514350">
              <a:buFont typeface="+mj-lt"/>
              <a:buAutoNum type="romanUcPeriod"/>
            </a:pPr>
            <a:r>
              <a:rPr lang="en-US" dirty="0">
                <a:solidFill>
                  <a:srgbClr val="92D050"/>
                </a:solidFill>
              </a:rPr>
              <a:t>Language and Facts</a:t>
            </a:r>
          </a:p>
          <a:p>
            <a:pPr marL="914400" lvl="1" indent="-514350">
              <a:spcBef>
                <a:spcPts val="0"/>
              </a:spcBef>
              <a:buFont typeface="+mj-lt"/>
              <a:buAutoNum type="alphaUcPeriod"/>
            </a:pPr>
            <a:r>
              <a:rPr lang="en-US" dirty="0"/>
              <a:t>The most common language used in South America is Spanish</a:t>
            </a:r>
          </a:p>
          <a:p>
            <a:pPr marL="914400" lvl="1" indent="-514350">
              <a:spcBef>
                <a:spcPts val="0"/>
              </a:spcBef>
              <a:buFont typeface="+mj-lt"/>
              <a:buAutoNum type="alphaUcPeriod"/>
            </a:pPr>
            <a:r>
              <a:rPr lang="en-US" dirty="0"/>
              <a:t>The following all make up South America</a:t>
            </a:r>
          </a:p>
          <a:p>
            <a:pPr marL="1314450" lvl="2" indent="-514350">
              <a:spcBef>
                <a:spcPts val="0"/>
              </a:spcBef>
              <a:buFont typeface="+mj-lt"/>
              <a:buAutoNum type="arabicPeriod"/>
            </a:pPr>
            <a:r>
              <a:rPr lang="en-US" dirty="0"/>
              <a:t>Central America</a:t>
            </a:r>
          </a:p>
          <a:p>
            <a:pPr marL="1314450" lvl="2" indent="-514350">
              <a:spcBef>
                <a:spcPts val="0"/>
              </a:spcBef>
              <a:buFont typeface="+mj-lt"/>
              <a:buAutoNum type="arabicPeriod"/>
            </a:pPr>
            <a:r>
              <a:rPr lang="en-US" dirty="0"/>
              <a:t>The Caribbean</a:t>
            </a:r>
          </a:p>
          <a:p>
            <a:pPr marL="1314450" lvl="2" indent="-514350">
              <a:spcBef>
                <a:spcPts val="0"/>
              </a:spcBef>
              <a:buFont typeface="+mj-lt"/>
              <a:buAutoNum type="arabicPeriod"/>
            </a:pPr>
            <a:r>
              <a:rPr lang="en-US" dirty="0"/>
              <a:t>Lagoons</a:t>
            </a:r>
          </a:p>
          <a:p>
            <a:pPr marL="914400" lvl="1" indent="-514350">
              <a:spcBef>
                <a:spcPts val="0"/>
              </a:spcBef>
              <a:buFont typeface="+mj-lt"/>
              <a:buAutoNum type="alphaUcPeriod"/>
            </a:pPr>
            <a:r>
              <a:rPr lang="en-US" dirty="0"/>
              <a:t>Mexico Culture</a:t>
            </a:r>
          </a:p>
          <a:p>
            <a:pPr marL="1314450" lvl="2" indent="-514350">
              <a:spcBef>
                <a:spcPts val="0"/>
              </a:spcBef>
              <a:buFont typeface="+mj-lt"/>
              <a:buAutoNum type="arabicPeriod"/>
            </a:pPr>
            <a:r>
              <a:rPr lang="en-US" dirty="0"/>
              <a:t>Soccer</a:t>
            </a:r>
          </a:p>
          <a:p>
            <a:pPr marL="1314450" lvl="2" indent="-514350">
              <a:spcBef>
                <a:spcPts val="0"/>
              </a:spcBef>
              <a:buFont typeface="+mj-lt"/>
              <a:buAutoNum type="arabicPeriod"/>
            </a:pPr>
            <a:r>
              <a:rPr lang="en-US" dirty="0"/>
              <a:t>Baseball</a:t>
            </a:r>
          </a:p>
          <a:p>
            <a:pPr marL="1314450" lvl="2" indent="-514350">
              <a:spcBef>
                <a:spcPts val="0"/>
              </a:spcBef>
              <a:buFont typeface="+mj-lt"/>
              <a:buAutoNum type="arabicPeriod"/>
            </a:pPr>
            <a:r>
              <a:rPr lang="en-US" dirty="0"/>
              <a:t>Basketball</a:t>
            </a:r>
          </a:p>
          <a:p>
            <a:pPr lvl="3" indent="-342900">
              <a:spcBef>
                <a:spcPts val="0"/>
              </a:spcBef>
              <a:buFont typeface="+mj-lt"/>
              <a:buAutoNum type="alphaLcParenR"/>
            </a:pPr>
            <a:r>
              <a:rPr lang="en-US" dirty="0"/>
              <a:t>The family structure is very important they use a matriarchal relationships: Ruled by a woman or mother</a:t>
            </a:r>
          </a:p>
          <a:p>
            <a:pPr lvl="3" indent="-342900">
              <a:spcBef>
                <a:spcPts val="0"/>
              </a:spcBef>
              <a:buFont typeface="+mj-lt"/>
              <a:buAutoNum type="alphaLcParenR"/>
            </a:pPr>
            <a:r>
              <a:rPr lang="en-US" dirty="0"/>
              <a:t>Social life revolves around the family</a:t>
            </a:r>
          </a:p>
          <a:p>
            <a:pPr lvl="3" indent="-342900">
              <a:spcBef>
                <a:spcPts val="0"/>
              </a:spcBef>
              <a:buFont typeface="+mj-lt"/>
              <a:buAutoNum type="alphaLcParenR"/>
            </a:pPr>
            <a:r>
              <a:rPr lang="en-US" dirty="0"/>
              <a:t>Religion is often a national celebration – Roman Catholic is the largest religious group.</a:t>
            </a:r>
          </a:p>
          <a:p>
            <a:pPr lvl="3" indent="-342900">
              <a:spcBef>
                <a:spcPts val="0"/>
              </a:spcBef>
              <a:buFont typeface="+mj-lt"/>
              <a:buAutoNum type="alphaLcParenR"/>
            </a:pPr>
            <a:r>
              <a:rPr lang="en-US" dirty="0"/>
              <a:t>Major celebrations like the </a:t>
            </a:r>
            <a:r>
              <a:rPr lang="en-US" dirty="0" err="1"/>
              <a:t>Quinceda</a:t>
            </a:r>
            <a:r>
              <a:rPr lang="en-US" dirty="0"/>
              <a:t> is one example</a:t>
            </a:r>
          </a:p>
          <a:p>
            <a:pPr lvl="1" indent="-342900">
              <a:spcBef>
                <a:spcPts val="0"/>
              </a:spcBef>
              <a:buFont typeface="+mj-lt"/>
              <a:buAutoNum type="alphaUcPeriod"/>
            </a:pPr>
            <a:r>
              <a:rPr lang="en-US" dirty="0"/>
              <a:t>South American Culture</a:t>
            </a:r>
          </a:p>
          <a:p>
            <a:pPr lvl="2" indent="-342900">
              <a:spcBef>
                <a:spcPts val="0"/>
              </a:spcBef>
              <a:buFont typeface="+mj-lt"/>
              <a:buAutoNum type="arabicPeriod"/>
            </a:pPr>
            <a:r>
              <a:rPr lang="en-US" dirty="0"/>
              <a:t>Soccer</a:t>
            </a:r>
          </a:p>
          <a:p>
            <a:pPr lvl="2" indent="-342900">
              <a:spcBef>
                <a:spcPts val="0"/>
              </a:spcBef>
              <a:buFont typeface="+mj-lt"/>
              <a:buAutoNum type="arabicPeriod"/>
            </a:pPr>
            <a:r>
              <a:rPr lang="en-US" dirty="0"/>
              <a:t>Basketball</a:t>
            </a:r>
          </a:p>
          <a:p>
            <a:pPr lvl="2" indent="-342900">
              <a:spcBef>
                <a:spcPts val="0"/>
              </a:spcBef>
              <a:buFont typeface="+mj-lt"/>
              <a:buAutoNum type="arabicPeriod"/>
            </a:pPr>
            <a:r>
              <a:rPr lang="en-US" dirty="0"/>
              <a:t>Polo</a:t>
            </a:r>
          </a:p>
          <a:p>
            <a:pPr lvl="3" indent="-342900">
              <a:spcBef>
                <a:spcPts val="0"/>
              </a:spcBef>
              <a:buFont typeface="+mj-lt"/>
              <a:buAutoNum type="alphaLcParenR"/>
            </a:pPr>
            <a:r>
              <a:rPr lang="en-US" dirty="0"/>
              <a:t>The family structure is very important called the compadre relationship</a:t>
            </a:r>
          </a:p>
          <a:p>
            <a:pPr lvl="3" indent="-342900">
              <a:spcBef>
                <a:spcPts val="0"/>
              </a:spcBef>
              <a:buFont typeface="+mj-lt"/>
              <a:buAutoNum type="alphaLcParenR"/>
            </a:pPr>
            <a:r>
              <a:rPr lang="en-US" dirty="0"/>
              <a:t>Roman Catholics are the dominate religion in this region as well.</a:t>
            </a:r>
          </a:p>
          <a:p>
            <a:pPr lvl="3" indent="-342900">
              <a:spcBef>
                <a:spcPts val="0"/>
              </a:spcBef>
              <a:buFont typeface="+mj-lt"/>
              <a:buAutoNum type="alphaLcParenR"/>
            </a:pPr>
            <a:r>
              <a:rPr lang="en-US" dirty="0" err="1"/>
              <a:t>Relgion</a:t>
            </a:r>
            <a:r>
              <a:rPr lang="en-US" dirty="0"/>
              <a:t> is here often a national celebration as well</a:t>
            </a:r>
          </a:p>
          <a:p>
            <a:pPr lvl="3" indent="-342900">
              <a:spcBef>
                <a:spcPts val="0"/>
              </a:spcBef>
              <a:buFont typeface="+mj-lt"/>
              <a:buAutoNum type="alphaLcParenR"/>
            </a:pPr>
            <a:endParaRPr lang="en-US" dirty="0"/>
          </a:p>
          <a:p>
            <a:pPr lvl="2" indent="-342900">
              <a:spcBef>
                <a:spcPts val="0"/>
              </a:spcBef>
              <a:buFont typeface="+mj-lt"/>
              <a:buAutoNum type="arabicPeriod"/>
            </a:pPr>
            <a:endParaRPr lang="en-US" dirty="0"/>
          </a:p>
          <a:p>
            <a:pPr lvl="3" indent="-342900">
              <a:spcBef>
                <a:spcPts val="0"/>
              </a:spcBef>
              <a:buFont typeface="+mj-lt"/>
              <a:buAutoNum type="alphaLcParenR"/>
            </a:pPr>
            <a:endParaRPr lang="en-US" dirty="0"/>
          </a:p>
          <a:p>
            <a:pPr lvl="3" indent="-342900">
              <a:spcBef>
                <a:spcPts val="0"/>
              </a:spcBef>
              <a:buFont typeface="+mj-lt"/>
              <a:buAutoNum type="alphaLcParenR"/>
            </a:pPr>
            <a:endParaRPr lang="en-US" dirty="0"/>
          </a:p>
        </p:txBody>
      </p:sp>
    </p:spTree>
    <p:extLst>
      <p:ext uri="{BB962C8B-B14F-4D97-AF65-F5344CB8AC3E}">
        <p14:creationId xmlns:p14="http://schemas.microsoft.com/office/powerpoint/2010/main" val="340027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3 </a:t>
            </a:r>
          </a:p>
        </p:txBody>
      </p:sp>
      <p:sp>
        <p:nvSpPr>
          <p:cNvPr id="3" name="Content Placeholder 2"/>
          <p:cNvSpPr>
            <a:spLocks noGrp="1"/>
          </p:cNvSpPr>
          <p:nvPr>
            <p:ph idx="1"/>
          </p:nvPr>
        </p:nvSpPr>
        <p:spPr/>
        <p:txBody>
          <a:bodyPr/>
          <a:lstStyle/>
          <a:p>
            <a:r>
              <a:rPr lang="en-US" dirty="0"/>
              <a:t>Sit down get a piece of paper out and get ready</a:t>
            </a:r>
          </a:p>
          <a:p>
            <a:r>
              <a:rPr lang="en-US" dirty="0"/>
              <a:t>Work on the Study Guide</a:t>
            </a:r>
          </a:p>
          <a:p>
            <a:r>
              <a:rPr lang="en-US" dirty="0"/>
              <a:t>Study Guide review </a:t>
            </a:r>
            <a:r>
              <a:rPr lang="en-US"/>
              <a:t>day Monday</a:t>
            </a:r>
          </a:p>
        </p:txBody>
      </p:sp>
    </p:spTree>
    <p:extLst>
      <p:ext uri="{BB962C8B-B14F-4D97-AF65-F5344CB8AC3E}">
        <p14:creationId xmlns:p14="http://schemas.microsoft.com/office/powerpoint/2010/main" val="244620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054" y="1395046"/>
            <a:ext cx="11852031" cy="5278315"/>
          </a:xfrm>
        </p:spPr>
        <p:txBody>
          <a:bodyPr anchor="t"/>
          <a:lstStyle/>
          <a:p>
            <a:r>
              <a:rPr lang="en-US" sz="1800" dirty="0"/>
              <a:t>1. Mestizo									11. Patois</a:t>
            </a:r>
            <a:br>
              <a:rPr lang="en-US" sz="1800" dirty="0"/>
            </a:br>
            <a:r>
              <a:rPr lang="en-US" sz="1800" dirty="0"/>
              <a:t/>
            </a:r>
            <a:br>
              <a:rPr lang="en-US" sz="1800" dirty="0"/>
            </a:br>
            <a:r>
              <a:rPr lang="en-US" sz="1800" dirty="0"/>
              <a:t>2. Megacity									12. Matriarchal</a:t>
            </a:r>
            <a:br>
              <a:rPr lang="en-US" sz="1800" dirty="0"/>
            </a:br>
            <a:r>
              <a:rPr lang="en-US" sz="1800" dirty="0"/>
              <a:t/>
            </a:r>
            <a:br>
              <a:rPr lang="en-US" sz="1800" dirty="0"/>
            </a:br>
            <a:r>
              <a:rPr lang="en-US" sz="1800" dirty="0"/>
              <a:t>3. Primate City								13. Brain Drain</a:t>
            </a:r>
            <a:br>
              <a:rPr lang="en-US" sz="1800" dirty="0"/>
            </a:br>
            <a:r>
              <a:rPr lang="en-US" sz="1800" dirty="0"/>
              <a:t/>
            </a:r>
            <a:br>
              <a:rPr lang="en-US" sz="1800" dirty="0"/>
            </a:br>
            <a:r>
              <a:rPr lang="en-US" sz="1800" dirty="0"/>
              <a:t>4. Glyph									14. Quipu</a:t>
            </a:r>
            <a:br>
              <a:rPr lang="en-US" sz="1800" dirty="0"/>
            </a:br>
            <a:r>
              <a:rPr lang="en-US" sz="1800" dirty="0"/>
              <a:t/>
            </a:r>
            <a:br>
              <a:rPr lang="en-US" sz="1800" dirty="0"/>
            </a:br>
            <a:r>
              <a:rPr lang="en-US" sz="1800" dirty="0"/>
              <a:t>5. </a:t>
            </a:r>
            <a:r>
              <a:rPr lang="en-US" sz="1800" dirty="0" err="1"/>
              <a:t>Chinampas</a:t>
            </a:r>
            <a:r>
              <a:rPr lang="en-US" sz="1800" dirty="0"/>
              <a:t>								15. Mosaic</a:t>
            </a:r>
            <a:br>
              <a:rPr lang="en-US" sz="1800" dirty="0"/>
            </a:br>
            <a:r>
              <a:rPr lang="en-US" sz="1800" dirty="0"/>
              <a:t/>
            </a:r>
            <a:br>
              <a:rPr lang="en-US" sz="1800" dirty="0"/>
            </a:br>
            <a:r>
              <a:rPr lang="en-US" sz="1800" dirty="0"/>
              <a:t>6. Conquistador</a:t>
            </a:r>
            <a:br>
              <a:rPr lang="en-US" sz="1800" dirty="0"/>
            </a:br>
            <a:r>
              <a:rPr lang="en-US" sz="1800" dirty="0"/>
              <a:t/>
            </a:r>
            <a:br>
              <a:rPr lang="en-US" sz="1800" dirty="0"/>
            </a:br>
            <a:r>
              <a:rPr lang="en-US" sz="1800" dirty="0"/>
              <a:t>7. Viceroy</a:t>
            </a:r>
            <a:br>
              <a:rPr lang="en-US" sz="1800" dirty="0"/>
            </a:br>
            <a:r>
              <a:rPr lang="en-US" sz="1800" dirty="0"/>
              <a:t/>
            </a:r>
            <a:br>
              <a:rPr lang="en-US" sz="1800" dirty="0"/>
            </a:br>
            <a:r>
              <a:rPr lang="en-US" sz="1800" dirty="0"/>
              <a:t>8. Caudillo</a:t>
            </a:r>
            <a:br>
              <a:rPr lang="en-US" sz="1800" dirty="0"/>
            </a:br>
            <a:r>
              <a:rPr lang="en-US" sz="1800" dirty="0"/>
              <a:t/>
            </a:r>
            <a:br>
              <a:rPr lang="en-US" sz="1800" dirty="0"/>
            </a:br>
            <a:r>
              <a:rPr lang="en-US" sz="1800" dirty="0"/>
              <a:t>9. Syncretism</a:t>
            </a:r>
            <a:br>
              <a:rPr lang="en-US" sz="1800" dirty="0"/>
            </a:br>
            <a:r>
              <a:rPr lang="en-US" sz="1800" dirty="0"/>
              <a:t/>
            </a:r>
            <a:br>
              <a:rPr lang="en-US" sz="1800" dirty="0"/>
            </a:br>
            <a:r>
              <a:rPr lang="en-US" sz="1800" dirty="0"/>
              <a:t>10. Malnutrition</a:t>
            </a:r>
            <a:br>
              <a:rPr lang="en-US" sz="1800" dirty="0"/>
            </a:br>
            <a:r>
              <a:rPr lang="en-US" sz="1800" dirty="0"/>
              <a:t/>
            </a:r>
            <a:br>
              <a:rPr lang="en-US" sz="1800" dirty="0"/>
            </a:br>
            <a:endParaRPr lang="en-US" sz="1800" dirty="0"/>
          </a:p>
        </p:txBody>
      </p:sp>
      <p:sp>
        <p:nvSpPr>
          <p:cNvPr id="3" name="Subtitle 2"/>
          <p:cNvSpPr>
            <a:spLocks noGrp="1"/>
          </p:cNvSpPr>
          <p:nvPr>
            <p:ph type="subTitle" idx="1"/>
          </p:nvPr>
        </p:nvSpPr>
        <p:spPr>
          <a:xfrm>
            <a:off x="167054" y="469149"/>
            <a:ext cx="9813559" cy="861420"/>
          </a:xfrm>
        </p:spPr>
        <p:txBody>
          <a:bodyPr>
            <a:normAutofit/>
          </a:bodyPr>
          <a:lstStyle/>
          <a:p>
            <a:pPr algn="ctr"/>
            <a:r>
              <a:rPr lang="en-US" sz="3600" b="1" dirty="0"/>
              <a:t>Vocabulary Day</a:t>
            </a:r>
          </a:p>
        </p:txBody>
      </p:sp>
    </p:spTree>
    <p:extLst>
      <p:ext uri="{BB962C8B-B14F-4D97-AF65-F5344CB8AC3E}">
        <p14:creationId xmlns:p14="http://schemas.microsoft.com/office/powerpoint/2010/main" val="185113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Activity</a:t>
            </a:r>
          </a:p>
        </p:txBody>
      </p:sp>
      <p:sp>
        <p:nvSpPr>
          <p:cNvPr id="3" name="Content Placeholder 2"/>
          <p:cNvSpPr>
            <a:spLocks noGrp="1"/>
          </p:cNvSpPr>
          <p:nvPr>
            <p:ph idx="1"/>
          </p:nvPr>
        </p:nvSpPr>
        <p:spPr>
          <a:xfrm>
            <a:off x="1208819" y="1358326"/>
            <a:ext cx="8946541" cy="5394166"/>
          </a:xfrm>
        </p:spPr>
        <p:txBody>
          <a:bodyPr>
            <a:normAutofit lnSpcReduction="10000"/>
          </a:bodyPr>
          <a:lstStyle/>
          <a:p>
            <a:r>
              <a:rPr lang="en-US" dirty="0"/>
              <a:t>South America Map</a:t>
            </a:r>
          </a:p>
          <a:p>
            <a:pPr lvl="1"/>
            <a:r>
              <a:rPr lang="en-US" dirty="0"/>
              <a:t>Write each country and it’s capital</a:t>
            </a:r>
          </a:p>
          <a:p>
            <a:pPr lvl="1"/>
            <a:r>
              <a:rPr lang="en-US" dirty="0"/>
              <a:t>Color lightly – if you wish</a:t>
            </a:r>
          </a:p>
          <a:p>
            <a:r>
              <a:rPr lang="en-US" dirty="0"/>
              <a:t>Latin America Map</a:t>
            </a:r>
          </a:p>
          <a:p>
            <a:pPr lvl="1"/>
            <a:r>
              <a:rPr lang="en-US" dirty="0"/>
              <a:t>Color the map based on the climate showing the different types of climates that run through Latin America</a:t>
            </a:r>
          </a:p>
          <a:p>
            <a:pPr lvl="1"/>
            <a:r>
              <a:rPr lang="en-US" dirty="0"/>
              <a:t>Be sure to label the climates as well</a:t>
            </a:r>
          </a:p>
          <a:p>
            <a:r>
              <a:rPr lang="en-US" dirty="0"/>
              <a:t>Middle America Map</a:t>
            </a:r>
          </a:p>
          <a:p>
            <a:pPr lvl="1"/>
            <a:r>
              <a:rPr lang="en-US" dirty="0"/>
              <a:t>Color the map based on the climates showing the different types of climates that run through Latin America</a:t>
            </a:r>
          </a:p>
          <a:p>
            <a:pPr lvl="1"/>
            <a:r>
              <a:rPr lang="en-US" dirty="0"/>
              <a:t>Be sure to label the climates as well</a:t>
            </a:r>
          </a:p>
          <a:p>
            <a:r>
              <a:rPr lang="en-US" dirty="0"/>
              <a:t>Mexico with it’s states</a:t>
            </a:r>
          </a:p>
          <a:p>
            <a:pPr lvl="1"/>
            <a:r>
              <a:rPr lang="en-US" dirty="0"/>
              <a:t>Write each state and it’s capitals in Mexico</a:t>
            </a:r>
          </a:p>
          <a:p>
            <a:pPr lvl="1"/>
            <a:r>
              <a:rPr lang="en-US" dirty="0"/>
              <a:t>Color lightly – if you wish</a:t>
            </a:r>
          </a:p>
          <a:p>
            <a:endParaRPr lang="en-US" dirty="0"/>
          </a:p>
        </p:txBody>
      </p:sp>
    </p:spTree>
    <p:extLst>
      <p:ext uri="{BB962C8B-B14F-4D97-AF65-F5344CB8AC3E}">
        <p14:creationId xmlns:p14="http://schemas.microsoft.com/office/powerpoint/2010/main" val="143858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Geography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8610" y="1142035"/>
            <a:ext cx="5416439" cy="5715966"/>
          </a:xfrm>
        </p:spPr>
      </p:pic>
    </p:spTree>
    <p:extLst>
      <p:ext uri="{BB962C8B-B14F-4D97-AF65-F5344CB8AC3E}">
        <p14:creationId xmlns:p14="http://schemas.microsoft.com/office/powerpoint/2010/main" val="262352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109656"/>
            <a:ext cx="8825657" cy="627192"/>
          </a:xfrm>
        </p:spPr>
        <p:txBody>
          <a:bodyPr/>
          <a:lstStyle/>
          <a:p>
            <a:pPr algn="ctr"/>
            <a:r>
              <a:rPr lang="en-US" dirty="0"/>
              <a:t>Geography</a:t>
            </a:r>
          </a:p>
        </p:txBody>
      </p:sp>
      <p:sp>
        <p:nvSpPr>
          <p:cNvPr id="3" name="Text Placeholder 2"/>
          <p:cNvSpPr>
            <a:spLocks noGrp="1"/>
          </p:cNvSpPr>
          <p:nvPr>
            <p:ph type="body" idx="1"/>
          </p:nvPr>
        </p:nvSpPr>
        <p:spPr>
          <a:xfrm>
            <a:off x="1154955" y="736848"/>
            <a:ext cx="8825658" cy="6001303"/>
          </a:xfrm>
        </p:spPr>
        <p:txBody>
          <a:bodyPr/>
          <a:lstStyle/>
          <a:p>
            <a:pPr>
              <a:spcBef>
                <a:spcPts val="0"/>
              </a:spcBef>
            </a:pPr>
            <a:r>
              <a:rPr lang="en-US" dirty="0"/>
              <a:t>II. The Geography of it all</a:t>
            </a:r>
          </a:p>
          <a:p>
            <a:pPr>
              <a:spcBef>
                <a:spcPts val="0"/>
              </a:spcBef>
            </a:pPr>
            <a:r>
              <a:rPr lang="en-US" dirty="0"/>
              <a:t>	A. </a:t>
            </a:r>
            <a:r>
              <a:rPr lang="en-US" dirty="0">
                <a:solidFill>
                  <a:schemeClr val="tx1"/>
                </a:solidFill>
              </a:rPr>
              <a:t> The amazon rain forest is located in south America</a:t>
            </a:r>
          </a:p>
          <a:p>
            <a:pPr>
              <a:spcBef>
                <a:spcPts val="0"/>
              </a:spcBef>
            </a:pPr>
            <a:r>
              <a:rPr lang="en-US" dirty="0">
                <a:solidFill>
                  <a:schemeClr val="tx1"/>
                </a:solidFill>
              </a:rPr>
              <a:t>		</a:t>
            </a:r>
            <a:r>
              <a:rPr lang="en-US" dirty="0"/>
              <a:t>1.  </a:t>
            </a:r>
            <a:r>
              <a:rPr lang="en-US" dirty="0">
                <a:solidFill>
                  <a:schemeClr val="tx1"/>
                </a:solidFill>
              </a:rPr>
              <a:t>Almost 20% of the amazon rain forest has been 	 		     destroyed.</a:t>
            </a:r>
          </a:p>
          <a:p>
            <a:pPr>
              <a:spcBef>
                <a:spcPts val="0"/>
              </a:spcBef>
            </a:pPr>
            <a:r>
              <a:rPr lang="en-US" dirty="0">
                <a:solidFill>
                  <a:schemeClr val="tx1"/>
                </a:solidFill>
              </a:rPr>
              <a:t>			</a:t>
            </a:r>
            <a:r>
              <a:rPr lang="en-US" dirty="0">
                <a:solidFill>
                  <a:srgbClr val="92D050"/>
                </a:solidFill>
              </a:rPr>
              <a:t>a) </a:t>
            </a:r>
            <a:r>
              <a:rPr lang="en-US" dirty="0">
                <a:solidFill>
                  <a:schemeClr val="tx1"/>
                </a:solidFill>
              </a:rPr>
              <a:t>Logging is the biggest reason for the Rain 		 			     Forests destruction</a:t>
            </a:r>
          </a:p>
          <a:p>
            <a:pPr>
              <a:spcBef>
                <a:spcPts val="0"/>
              </a:spcBef>
            </a:pPr>
            <a:r>
              <a:rPr lang="en-US" dirty="0">
                <a:solidFill>
                  <a:schemeClr val="tx1"/>
                </a:solidFill>
              </a:rPr>
              <a:t>		</a:t>
            </a:r>
            <a:r>
              <a:rPr lang="en-US" dirty="0"/>
              <a:t>2.  </a:t>
            </a:r>
            <a:r>
              <a:rPr lang="en-US" dirty="0">
                <a:solidFill>
                  <a:schemeClr val="tx1"/>
                </a:solidFill>
              </a:rPr>
              <a:t>the amazon plays a crucial part in both the wildlife </a:t>
            </a:r>
          </a:p>
          <a:p>
            <a:pPr>
              <a:spcBef>
                <a:spcPts val="0"/>
              </a:spcBef>
            </a:pPr>
            <a:r>
              <a:rPr lang="en-US" dirty="0">
                <a:solidFill>
                  <a:schemeClr val="tx1"/>
                </a:solidFill>
              </a:rPr>
              <a:t>		      of South America, but also the resources it provides.</a:t>
            </a:r>
          </a:p>
          <a:p>
            <a:pPr>
              <a:spcBef>
                <a:spcPts val="0"/>
              </a:spcBef>
            </a:pPr>
            <a:r>
              <a:rPr lang="en-US" dirty="0">
                <a:solidFill>
                  <a:schemeClr val="tx1"/>
                </a:solidFill>
              </a:rPr>
              <a:t>		</a:t>
            </a:r>
            <a:r>
              <a:rPr lang="en-US" dirty="0"/>
              <a:t>3.  </a:t>
            </a:r>
            <a:r>
              <a:rPr lang="en-US" dirty="0">
                <a:solidFill>
                  <a:schemeClr val="tx1"/>
                </a:solidFill>
              </a:rPr>
              <a:t>The rain forest is also crucial because its trees and </a:t>
            </a:r>
          </a:p>
          <a:p>
            <a:pPr>
              <a:spcBef>
                <a:spcPts val="0"/>
              </a:spcBef>
            </a:pPr>
            <a:r>
              <a:rPr lang="en-US" dirty="0">
                <a:solidFill>
                  <a:schemeClr val="tx1"/>
                </a:solidFill>
              </a:rPr>
              <a:t>		      plants absorb carbon dioxide</a:t>
            </a:r>
          </a:p>
          <a:p>
            <a:pPr>
              <a:spcBef>
                <a:spcPts val="0"/>
              </a:spcBef>
            </a:pPr>
            <a:r>
              <a:rPr lang="en-US" dirty="0">
                <a:solidFill>
                  <a:schemeClr val="tx1"/>
                </a:solidFill>
              </a:rPr>
              <a:t>	</a:t>
            </a:r>
            <a:r>
              <a:rPr lang="en-US" dirty="0"/>
              <a:t>B. </a:t>
            </a:r>
            <a:r>
              <a:rPr lang="en-US" dirty="0">
                <a:solidFill>
                  <a:schemeClr val="tx1"/>
                </a:solidFill>
              </a:rPr>
              <a:t> Laws requiring reforestation can help restore the</a:t>
            </a:r>
          </a:p>
          <a:p>
            <a:pPr>
              <a:spcBef>
                <a:spcPts val="0"/>
              </a:spcBef>
            </a:pPr>
            <a:r>
              <a:rPr lang="en-US" dirty="0">
                <a:solidFill>
                  <a:schemeClr val="tx1"/>
                </a:solidFill>
              </a:rPr>
              <a:t>	      forest</a:t>
            </a:r>
          </a:p>
          <a:p>
            <a:pPr>
              <a:spcBef>
                <a:spcPts val="0"/>
              </a:spcBef>
            </a:pPr>
            <a:r>
              <a:rPr lang="en-US" dirty="0">
                <a:solidFill>
                  <a:schemeClr val="tx1"/>
                </a:solidFill>
              </a:rPr>
              <a:t>		</a:t>
            </a:r>
            <a:r>
              <a:rPr lang="en-US" dirty="0"/>
              <a:t>1. </a:t>
            </a:r>
            <a:r>
              <a:rPr lang="en-US" dirty="0">
                <a:solidFill>
                  <a:schemeClr val="tx1"/>
                </a:solidFill>
              </a:rPr>
              <a:t> The united states has more reforestation laws than </a:t>
            </a:r>
          </a:p>
          <a:p>
            <a:pPr>
              <a:spcBef>
                <a:spcPts val="0"/>
              </a:spcBef>
            </a:pPr>
            <a:r>
              <a:rPr lang="en-US" dirty="0">
                <a:solidFill>
                  <a:schemeClr val="tx1"/>
                </a:solidFill>
              </a:rPr>
              <a:t>		     all of central, and south America combined.</a:t>
            </a:r>
          </a:p>
          <a:p>
            <a:pPr>
              <a:spcBef>
                <a:spcPts val="0"/>
              </a:spcBef>
            </a:pPr>
            <a:r>
              <a:rPr lang="en-US" dirty="0">
                <a:solidFill>
                  <a:schemeClr val="tx1"/>
                </a:solidFill>
              </a:rPr>
              <a:t>		</a:t>
            </a:r>
            <a:r>
              <a:rPr lang="en-US" dirty="0"/>
              <a:t>2.  </a:t>
            </a:r>
            <a:r>
              <a:rPr lang="en-US" dirty="0">
                <a:solidFill>
                  <a:schemeClr val="tx1"/>
                </a:solidFill>
              </a:rPr>
              <a:t>Many of Americans have attempted to bring 	  			    awareness to the south American government, but 		    they refused to listen or abide by any UN regulations.</a:t>
            </a:r>
          </a:p>
          <a:p>
            <a:pPr>
              <a:spcBef>
                <a:spcPts val="0"/>
              </a:spcBef>
            </a:pPr>
            <a:r>
              <a:rPr lang="en-US" dirty="0">
                <a:solidFill>
                  <a:schemeClr val="tx1"/>
                </a:solidFill>
              </a:rPr>
              <a:t>		</a:t>
            </a:r>
            <a:r>
              <a:rPr lang="en-US" dirty="0"/>
              <a:t>3.  </a:t>
            </a:r>
            <a:r>
              <a:rPr lang="en-US" dirty="0">
                <a:solidFill>
                  <a:schemeClr val="tx1"/>
                </a:solidFill>
              </a:rPr>
              <a:t>Without penalty I may add.</a:t>
            </a:r>
          </a:p>
        </p:txBody>
      </p:sp>
    </p:spTree>
    <p:extLst>
      <p:ext uri="{BB962C8B-B14F-4D97-AF65-F5344CB8AC3E}">
        <p14:creationId xmlns:p14="http://schemas.microsoft.com/office/powerpoint/2010/main" val="351088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0"/>
            <a:ext cx="9404723" cy="772400"/>
          </a:xfrm>
        </p:spPr>
        <p:txBody>
          <a:bodyPr/>
          <a:lstStyle/>
          <a:p>
            <a:pPr algn="ctr"/>
            <a:r>
              <a:rPr lang="en-US" dirty="0"/>
              <a:t>Geography </a:t>
            </a:r>
          </a:p>
        </p:txBody>
      </p:sp>
      <p:pic>
        <p:nvPicPr>
          <p:cNvPr id="5" name="JgBPpmC76Dk"/>
          <p:cNvPicPr>
            <a:picLocks noGrp="1" noRot="1" noChangeAspect="1"/>
          </p:cNvPicPr>
          <p:nvPr>
            <p:ph idx="1"/>
            <a:videoFile r:link="rId1"/>
          </p:nvPr>
        </p:nvPicPr>
        <p:blipFill>
          <a:blip r:embed="rId3"/>
          <a:stretch>
            <a:fillRect/>
          </a:stretch>
        </p:blipFill>
        <p:spPr>
          <a:xfrm>
            <a:off x="248575" y="712303"/>
            <a:ext cx="10925684" cy="6145697"/>
          </a:xfrm>
          <a:prstGeom prst="rect">
            <a:avLst/>
          </a:prstGeom>
        </p:spPr>
      </p:pic>
    </p:spTree>
    <p:extLst>
      <p:ext uri="{BB962C8B-B14F-4D97-AF65-F5344CB8AC3E}">
        <p14:creationId xmlns:p14="http://schemas.microsoft.com/office/powerpoint/2010/main" val="156685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86997"/>
          </a:xfrm>
        </p:spPr>
        <p:txBody>
          <a:bodyPr/>
          <a:lstStyle/>
          <a:p>
            <a:pPr algn="ctr"/>
            <a:r>
              <a:rPr lang="en-US" dirty="0"/>
              <a:t>Geography</a:t>
            </a:r>
          </a:p>
        </p:txBody>
      </p:sp>
      <p:sp>
        <p:nvSpPr>
          <p:cNvPr id="3" name="Content Placeholder 2"/>
          <p:cNvSpPr>
            <a:spLocks noGrp="1"/>
          </p:cNvSpPr>
          <p:nvPr>
            <p:ph idx="1"/>
          </p:nvPr>
        </p:nvSpPr>
        <p:spPr>
          <a:xfrm>
            <a:off x="281354" y="1362808"/>
            <a:ext cx="11262946" cy="5336930"/>
          </a:xfrm>
        </p:spPr>
        <p:txBody>
          <a:bodyPr/>
          <a:lstStyle/>
          <a:p>
            <a:pPr marL="514350" indent="-514350">
              <a:spcBef>
                <a:spcPts val="0"/>
              </a:spcBef>
              <a:buFont typeface="+mj-lt"/>
              <a:buAutoNum type="romanUcPeriod"/>
            </a:pPr>
            <a:r>
              <a:rPr lang="en-US" sz="1800" dirty="0">
                <a:solidFill>
                  <a:srgbClr val="92D050"/>
                </a:solidFill>
              </a:rPr>
              <a:t>Physical Geography of Latin America</a:t>
            </a:r>
          </a:p>
          <a:p>
            <a:pPr marL="800100" lvl="1" indent="-342900">
              <a:spcBef>
                <a:spcPts val="0"/>
              </a:spcBef>
              <a:buFont typeface="+mj-lt"/>
              <a:buAutoNum type="alphaUcPeriod"/>
            </a:pPr>
            <a:r>
              <a:rPr lang="en-US" dirty="0"/>
              <a:t>Amazon Basin has the largest Rain Forests in the world</a:t>
            </a:r>
          </a:p>
          <a:p>
            <a:pPr marL="800100" lvl="1" indent="-342900">
              <a:spcBef>
                <a:spcPts val="0"/>
              </a:spcBef>
              <a:buFont typeface="+mj-lt"/>
              <a:buAutoNum type="alphaUcPeriod"/>
            </a:pPr>
            <a:r>
              <a:rPr lang="en-US" dirty="0"/>
              <a:t>The Mountain Range located on the Western Edge of South America is the Andes</a:t>
            </a:r>
          </a:p>
          <a:p>
            <a:pPr marL="1257300" lvl="2" indent="-342900">
              <a:spcBef>
                <a:spcPts val="0"/>
              </a:spcBef>
              <a:buFont typeface="+mj-lt"/>
              <a:buAutoNum type="arabicPeriod"/>
            </a:pPr>
            <a:r>
              <a:rPr lang="en-US" sz="1800" dirty="0"/>
              <a:t>It is 1.3 Million Square Miles</a:t>
            </a:r>
          </a:p>
          <a:p>
            <a:pPr marL="800100" lvl="1" indent="-342900">
              <a:spcBef>
                <a:spcPts val="0"/>
              </a:spcBef>
              <a:buFont typeface="+mj-lt"/>
              <a:buAutoNum type="alphaUcPeriod"/>
            </a:pPr>
            <a:r>
              <a:rPr lang="en-US" dirty="0"/>
              <a:t>The Rio Grande is a natural divide between the United States, and Mexico</a:t>
            </a:r>
          </a:p>
          <a:p>
            <a:pPr marL="1257300" lvl="2" indent="-342900">
              <a:spcBef>
                <a:spcPts val="0"/>
              </a:spcBef>
              <a:buFont typeface="+mj-lt"/>
              <a:buAutoNum type="arabicPeriod"/>
            </a:pPr>
            <a:r>
              <a:rPr lang="en-US" sz="1800" dirty="0"/>
              <a:t>It is the most traveled water way on the boarder. It also is the least protected from boarder patrol.</a:t>
            </a:r>
          </a:p>
          <a:p>
            <a:pPr marL="857250" lvl="1" indent="-342900">
              <a:spcBef>
                <a:spcPts val="0"/>
              </a:spcBef>
              <a:buFont typeface="+mj-lt"/>
              <a:buAutoNum type="alphaUcPeriod"/>
            </a:pPr>
            <a:r>
              <a:rPr lang="en-US" dirty="0"/>
              <a:t>Many islands in the Caribbean are actually Volcanic Peaks</a:t>
            </a:r>
          </a:p>
          <a:p>
            <a:pPr marL="857250" lvl="1" indent="-342900">
              <a:spcBef>
                <a:spcPts val="0"/>
              </a:spcBef>
              <a:buFont typeface="+mj-lt"/>
              <a:buAutoNum type="alphaUcPeriod"/>
            </a:pPr>
            <a:r>
              <a:rPr lang="en-US" dirty="0"/>
              <a:t>The Ring of Fire</a:t>
            </a:r>
          </a:p>
          <a:p>
            <a:pPr marL="1257300" lvl="2" indent="-342900">
              <a:spcBef>
                <a:spcPts val="0"/>
              </a:spcBef>
              <a:buFont typeface="+mj-lt"/>
              <a:buAutoNum type="arabicPeriod"/>
            </a:pPr>
            <a:r>
              <a:rPr lang="en-US" sz="1800" dirty="0"/>
              <a:t>Not exclusive to Asia the Ring of Fire stretch all the way to the America’s.</a:t>
            </a:r>
          </a:p>
          <a:p>
            <a:pPr marL="1714500" lvl="3" indent="-342900">
              <a:spcBef>
                <a:spcPts val="0"/>
              </a:spcBef>
              <a:buFont typeface="+mj-lt"/>
              <a:buAutoNum type="arabicPeriod"/>
            </a:pPr>
            <a:r>
              <a:rPr lang="en-US" sz="1800" dirty="0"/>
              <a:t>Along the western coast of South and Central America this region has a large number of volcanos.</a:t>
            </a:r>
          </a:p>
          <a:p>
            <a:pPr marL="857250" lvl="1" indent="-342900">
              <a:spcBef>
                <a:spcPts val="0"/>
              </a:spcBef>
              <a:buFont typeface="+mj-lt"/>
              <a:buAutoNum type="alphaUcPeriod"/>
            </a:pPr>
            <a:r>
              <a:rPr lang="en-US" sz="2200" dirty="0"/>
              <a:t>The five climate zones in the highlands are determined by Elevation</a:t>
            </a:r>
          </a:p>
          <a:p>
            <a:pPr marL="1371600" lvl="2" indent="-457200">
              <a:spcBef>
                <a:spcPts val="0"/>
              </a:spcBef>
              <a:buFont typeface="+mj-lt"/>
              <a:buAutoNum type="arabicPeriod"/>
            </a:pPr>
            <a:r>
              <a:rPr lang="en-US" sz="2000" dirty="0"/>
              <a:t>Vegetation of the area</a:t>
            </a:r>
          </a:p>
          <a:p>
            <a:pPr marL="1828800" lvl="3" indent="-457200">
              <a:spcBef>
                <a:spcPts val="0"/>
              </a:spcBef>
              <a:buFont typeface="+mj-lt"/>
              <a:buAutoNum type="arabicPeriod"/>
            </a:pPr>
            <a:r>
              <a:rPr lang="en-US" sz="1800" dirty="0"/>
              <a:t>Most of the rivers are surrounded by Rain Forests </a:t>
            </a:r>
          </a:p>
          <a:p>
            <a:pPr marL="1828800" lvl="3" indent="-457200">
              <a:spcBef>
                <a:spcPts val="0"/>
              </a:spcBef>
              <a:buFont typeface="+mj-lt"/>
              <a:buAutoNum type="arabicPeriod"/>
            </a:pPr>
            <a:r>
              <a:rPr lang="en-US" sz="1800" dirty="0"/>
              <a:t>In Peru the western most region is actually Desert Scrub and Desert waste</a:t>
            </a:r>
          </a:p>
          <a:p>
            <a:pPr lvl="1"/>
            <a:endParaRPr lang="en-US" dirty="0"/>
          </a:p>
        </p:txBody>
      </p:sp>
    </p:spTree>
    <p:extLst>
      <p:ext uri="{BB962C8B-B14F-4D97-AF65-F5344CB8AC3E}">
        <p14:creationId xmlns:p14="http://schemas.microsoft.com/office/powerpoint/2010/main" val="2754666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Movie Day</a:t>
            </a:r>
          </a:p>
        </p:txBody>
      </p:sp>
      <p:sp>
        <p:nvSpPr>
          <p:cNvPr id="3" name="Content Placeholder 2"/>
          <p:cNvSpPr>
            <a:spLocks noGrp="1"/>
          </p:cNvSpPr>
          <p:nvPr>
            <p:ph idx="1"/>
          </p:nvPr>
        </p:nvSpPr>
        <p:spPr/>
        <p:txBody>
          <a:bodyPr/>
          <a:lstStyle/>
          <a:p>
            <a:r>
              <a:rPr lang="en-US" dirty="0"/>
              <a:t>Quiz Please sit down and get ready</a:t>
            </a:r>
          </a:p>
          <a:p>
            <a:r>
              <a:rPr lang="en-US" dirty="0"/>
              <a:t>Be sure to take notes throughout the video might help with notes later</a:t>
            </a:r>
          </a:p>
          <a:p>
            <a:r>
              <a:rPr lang="en-US" dirty="0"/>
              <a:t>No talking please pay attention</a:t>
            </a:r>
          </a:p>
          <a:p>
            <a:endParaRPr lang="en-US" dirty="0"/>
          </a:p>
        </p:txBody>
      </p:sp>
    </p:spTree>
    <p:extLst>
      <p:ext uri="{BB962C8B-B14F-4D97-AF65-F5344CB8AC3E}">
        <p14:creationId xmlns:p14="http://schemas.microsoft.com/office/powerpoint/2010/main" val="130765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10" y="65267"/>
            <a:ext cx="8825657" cy="733723"/>
          </a:xfrm>
        </p:spPr>
        <p:txBody>
          <a:bodyPr anchor="t"/>
          <a:lstStyle/>
          <a:p>
            <a:pPr algn="ctr"/>
            <a:r>
              <a:rPr lang="en-US" dirty="0"/>
              <a:t>Economic and Government</a:t>
            </a:r>
          </a:p>
        </p:txBody>
      </p:sp>
      <p:sp>
        <p:nvSpPr>
          <p:cNvPr id="3" name="Text Placeholder 2"/>
          <p:cNvSpPr>
            <a:spLocks noGrp="1"/>
          </p:cNvSpPr>
          <p:nvPr>
            <p:ph type="body" idx="1"/>
          </p:nvPr>
        </p:nvSpPr>
        <p:spPr>
          <a:xfrm>
            <a:off x="509954" y="1177059"/>
            <a:ext cx="11007969" cy="5408379"/>
          </a:xfrm>
        </p:spPr>
        <p:txBody>
          <a:bodyPr/>
          <a:lstStyle/>
          <a:p>
            <a:pPr marL="514350" indent="-514350">
              <a:spcBef>
                <a:spcPts val="0"/>
              </a:spcBef>
              <a:buAutoNum type="romanUcPeriod"/>
            </a:pPr>
            <a:r>
              <a:rPr lang="en-US" dirty="0"/>
              <a:t>Movement in South America</a:t>
            </a:r>
          </a:p>
          <a:p>
            <a:pPr marL="800100" lvl="1" indent="-342900">
              <a:spcBef>
                <a:spcPts val="0"/>
              </a:spcBef>
              <a:buAutoNum type="alphaUcPeriod"/>
            </a:pPr>
            <a:r>
              <a:rPr lang="en-US" dirty="0"/>
              <a:t>The promise of economic prosperity drew many Brazilians to the rural cities.</a:t>
            </a:r>
          </a:p>
          <a:p>
            <a:pPr marL="800100" lvl="1" indent="-342900">
              <a:spcBef>
                <a:spcPts val="0"/>
              </a:spcBef>
              <a:buAutoNum type="alphaUcPeriod"/>
            </a:pPr>
            <a:r>
              <a:rPr lang="en-US" dirty="0"/>
              <a:t>Most of the rural people who move to cities in Latin America are so poor they most often live in Shantytowns</a:t>
            </a:r>
          </a:p>
          <a:p>
            <a:pPr marL="800100" lvl="1" indent="-342900">
              <a:spcBef>
                <a:spcPts val="0"/>
              </a:spcBef>
              <a:buAutoNum type="alphaUcPeriod"/>
            </a:pPr>
            <a:r>
              <a:rPr lang="en-US" dirty="0"/>
              <a:t>Rapid Urbanization </a:t>
            </a:r>
          </a:p>
          <a:p>
            <a:pPr marL="1257300" lvl="2" indent="-342900">
              <a:spcBef>
                <a:spcPts val="0"/>
              </a:spcBef>
              <a:buAutoNum type="arabicPeriod"/>
            </a:pPr>
            <a:r>
              <a:rPr lang="en-US" dirty="0"/>
              <a:t>Resources and services become scarce when cities experience this.</a:t>
            </a:r>
          </a:p>
          <a:p>
            <a:pPr marL="800100" lvl="1" indent="-342900">
              <a:spcBef>
                <a:spcPts val="0"/>
              </a:spcBef>
              <a:buAutoNum type="alphaUcPeriod"/>
            </a:pPr>
            <a:r>
              <a:rPr lang="en-US" dirty="0"/>
              <a:t>Andean countries of South America experience a unique economic challenge to Bolivia among the Andean countries that’s landlocked.</a:t>
            </a:r>
          </a:p>
          <a:p>
            <a:pPr marL="800100" lvl="1" indent="-342900">
              <a:spcBef>
                <a:spcPts val="0"/>
              </a:spcBef>
              <a:buAutoNum type="alphaUcPeriod"/>
            </a:pPr>
            <a:r>
              <a:rPr lang="en-US" dirty="0"/>
              <a:t>Many of the countries in South America try to use Sustainable developments</a:t>
            </a:r>
          </a:p>
          <a:p>
            <a:pPr marL="1257300" lvl="2" indent="-342900">
              <a:spcBef>
                <a:spcPts val="0"/>
              </a:spcBef>
              <a:buFont typeface="+mj-lt"/>
              <a:buAutoNum type="arabicPeriod"/>
            </a:pPr>
            <a:r>
              <a:rPr lang="en-US" dirty="0"/>
              <a:t>The idea that economic and technological growth does not deplete the human, and natural resources of the area</a:t>
            </a:r>
          </a:p>
          <a:p>
            <a:pPr marL="342900" indent="-342900">
              <a:spcBef>
                <a:spcPts val="0"/>
              </a:spcBef>
              <a:buAutoNum type="romanUcPeriod"/>
            </a:pPr>
            <a:r>
              <a:rPr lang="en-US" dirty="0"/>
              <a:t>Several cities in Mexico are dominated by foreign-owned factories.</a:t>
            </a:r>
          </a:p>
          <a:p>
            <a:pPr marL="800100" lvl="1" indent="-342900">
              <a:spcBef>
                <a:spcPts val="0"/>
              </a:spcBef>
              <a:buFont typeface="+mj-lt"/>
              <a:buAutoNum type="alphaUcPeriod"/>
            </a:pPr>
            <a:r>
              <a:rPr lang="en-US" dirty="0"/>
              <a:t>Two best examples are:</a:t>
            </a:r>
          </a:p>
          <a:p>
            <a:pPr marL="1257300" lvl="2" indent="-342900">
              <a:spcBef>
                <a:spcPts val="0"/>
              </a:spcBef>
              <a:buFont typeface="+mj-lt"/>
              <a:buAutoNum type="arabicPeriod"/>
            </a:pPr>
            <a:r>
              <a:rPr lang="en-US" dirty="0"/>
              <a:t>Tijuana</a:t>
            </a:r>
          </a:p>
          <a:p>
            <a:pPr marL="1257300" lvl="2" indent="-342900">
              <a:spcBef>
                <a:spcPts val="0"/>
              </a:spcBef>
              <a:buAutoNum type="arabicPeriod"/>
            </a:pPr>
            <a:r>
              <a:rPr lang="en-US" dirty="0"/>
              <a:t>Ciudad Juarez</a:t>
            </a:r>
          </a:p>
          <a:p>
            <a:pPr marL="342900" indent="-342900">
              <a:spcBef>
                <a:spcPts val="0"/>
              </a:spcBef>
              <a:buAutoNum type="romanUcPeriod"/>
            </a:pPr>
            <a:r>
              <a:rPr lang="en-US" dirty="0"/>
              <a:t>Government</a:t>
            </a:r>
          </a:p>
          <a:p>
            <a:pPr marL="800100" lvl="1" indent="-342900">
              <a:spcBef>
                <a:spcPts val="0"/>
              </a:spcBef>
              <a:buFont typeface="+mj-lt"/>
              <a:buAutoNum type="alphaUcPeriod"/>
            </a:pPr>
            <a:r>
              <a:rPr lang="en-US" dirty="0"/>
              <a:t>Most common form is Socialism</a:t>
            </a:r>
          </a:p>
          <a:p>
            <a:pPr marL="1257300" lvl="2" indent="-342900">
              <a:spcBef>
                <a:spcPts val="0"/>
              </a:spcBef>
              <a:buFont typeface="+mj-lt"/>
              <a:buAutoNum type="arabicPeriod"/>
            </a:pPr>
            <a:r>
              <a:rPr lang="en-US" dirty="0"/>
              <a:t>Cuba has the most prominent Communist government on this side of the globe.</a:t>
            </a:r>
          </a:p>
          <a:p>
            <a:pPr marL="1714500" lvl="3" indent="-342900">
              <a:spcBef>
                <a:spcPts val="0"/>
              </a:spcBef>
              <a:buFont typeface="+mj-lt"/>
              <a:buAutoNum type="alphaUcPeriod"/>
            </a:pPr>
            <a:r>
              <a:rPr lang="en-US" dirty="0"/>
              <a:t>They purchase their homes directly from the Government, not individual buyers</a:t>
            </a:r>
          </a:p>
          <a:p>
            <a:pPr marL="1714500" lvl="3" indent="-342900">
              <a:spcBef>
                <a:spcPts val="0"/>
              </a:spcBef>
              <a:buFont typeface="+mj-lt"/>
              <a:buAutoNum type="alphaUcPeriod"/>
            </a:pPr>
            <a:endParaRPr lang="en-US" dirty="0"/>
          </a:p>
          <a:p>
            <a:pPr marL="342900" indent="-342900">
              <a:spcBef>
                <a:spcPts val="0"/>
              </a:spcBef>
              <a:buAutoNum type="romanUcPeriod"/>
            </a:pPr>
            <a:endParaRPr lang="en-US" dirty="0"/>
          </a:p>
        </p:txBody>
      </p:sp>
    </p:spTree>
    <p:extLst>
      <p:ext uri="{BB962C8B-B14F-4D97-AF65-F5344CB8AC3E}">
        <p14:creationId xmlns:p14="http://schemas.microsoft.com/office/powerpoint/2010/main" val="863248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828</TotalTime>
  <Words>982</Words>
  <Application>Microsoft Office PowerPoint</Application>
  <PresentationFormat>Custom</PresentationFormat>
  <Paragraphs>162</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Ion</vt:lpstr>
      <vt:lpstr>South America</vt:lpstr>
      <vt:lpstr>1. Mestizo         11. Patois  2. Megacity         12. Matriarchal  3. Primate City        13. Brain Drain  4. Glyph         14. Quipu  5. Chinampas        15. Mosaic  6. Conquistador  7. Viceroy  8. Caudillo  9. Syncretism  10. Malnutrition  </vt:lpstr>
      <vt:lpstr>Map Activity</vt:lpstr>
      <vt:lpstr>Geography </vt:lpstr>
      <vt:lpstr>Geography</vt:lpstr>
      <vt:lpstr>Geography </vt:lpstr>
      <vt:lpstr>Geography</vt:lpstr>
      <vt:lpstr>Movie Day</vt:lpstr>
      <vt:lpstr>Economic and Government</vt:lpstr>
      <vt:lpstr>Movie Day 2</vt:lpstr>
      <vt:lpstr>History</vt:lpstr>
      <vt:lpstr>History</vt:lpstr>
      <vt:lpstr>The Incas</vt:lpstr>
      <vt:lpstr>The Incas layout</vt:lpstr>
      <vt:lpstr>History</vt:lpstr>
      <vt:lpstr>Culture</vt:lpstr>
      <vt:lpstr>Quiz # 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America</dc:title>
  <dc:creator>Microsoft account</dc:creator>
  <cp:lastModifiedBy>Anthony Manna</cp:lastModifiedBy>
  <cp:revision>24</cp:revision>
  <dcterms:created xsi:type="dcterms:W3CDTF">2015-11-20T02:11:25Z</dcterms:created>
  <dcterms:modified xsi:type="dcterms:W3CDTF">2016-11-15T13:10:06Z</dcterms:modified>
</cp:coreProperties>
</file>