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3" r:id="rId8"/>
    <p:sldId id="262" r:id="rId9"/>
    <p:sldId id="264" r:id="rId10"/>
    <p:sldId id="265" r:id="rId11"/>
    <p:sldId id="266" r:id="rId12"/>
    <p:sldId id="267" r:id="rId13"/>
    <p:sldId id="268" r:id="rId14"/>
    <p:sldId id="269" r:id="rId15"/>
    <p:sldId id="270" r:id="rId16"/>
    <p:sldId id="271" r:id="rId17"/>
    <p:sldId id="272" r:id="rId18"/>
    <p:sldId id="273"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7" d="100"/>
          <a:sy n="87" d="100"/>
        </p:scale>
        <p:origin x="-1032" y="-7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687C1996-2811-4C3B-9FDD-26BADEE29799}" type="datetimeFigureOut">
              <a:rPr lang="en-US" smtClean="0"/>
              <a:t>3/21/2017</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90C04288-18BC-4ACF-A149-3A4F3AAB424D}"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87C1996-2811-4C3B-9FDD-26BADEE29799}" type="datetimeFigureOut">
              <a:rPr lang="en-US" smtClean="0"/>
              <a:t>3/21/2017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C04288-18BC-4ACF-A149-3A4F3AAB424D}"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87C1996-2811-4C3B-9FDD-26BADEE29799}" type="datetimeFigureOut">
              <a:rPr lang="en-US" smtClean="0"/>
              <a:t>3/21/2017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C04288-18BC-4ACF-A149-3A4F3AAB424D}"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87C1996-2811-4C3B-9FDD-26BADEE29799}" type="datetimeFigureOut">
              <a:rPr lang="en-US" smtClean="0"/>
              <a:t>3/21/2017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C04288-18BC-4ACF-A149-3A4F3AAB424D}"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687C1996-2811-4C3B-9FDD-26BADEE29799}" type="datetimeFigureOut">
              <a:rPr lang="en-US" smtClean="0"/>
              <a:t>3/21/2017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C04288-18BC-4ACF-A149-3A4F3AAB424D}"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687C1996-2811-4C3B-9FDD-26BADEE29799}" type="datetimeFigureOut">
              <a:rPr lang="en-US" smtClean="0"/>
              <a:t>3/21/2017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0C04288-18BC-4ACF-A149-3A4F3AAB424D}"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687C1996-2811-4C3B-9FDD-26BADEE29799}" type="datetimeFigureOut">
              <a:rPr lang="en-US" smtClean="0"/>
              <a:t>3/21/2017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0C04288-18BC-4ACF-A149-3A4F3AAB424D}"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687C1996-2811-4C3B-9FDD-26BADEE29799}" type="datetimeFigureOut">
              <a:rPr lang="en-US" smtClean="0"/>
              <a:t>3/21/2017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0C04288-18BC-4ACF-A149-3A4F3AAB424D}"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87C1996-2811-4C3B-9FDD-26BADEE29799}" type="datetimeFigureOut">
              <a:rPr lang="en-US" smtClean="0"/>
              <a:t>3/21/2017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0C04288-18BC-4ACF-A149-3A4F3AAB424D}"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687C1996-2811-4C3B-9FDD-26BADEE29799}" type="datetimeFigureOut">
              <a:rPr lang="en-US" smtClean="0"/>
              <a:t>3/21/2017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0C04288-18BC-4ACF-A149-3A4F3AAB424D}"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687C1996-2811-4C3B-9FDD-26BADEE29799}" type="datetimeFigureOut">
              <a:rPr lang="en-US" smtClean="0"/>
              <a:t>3/21/2017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90C04288-18BC-4ACF-A149-3A4F3AAB424D}" type="slidenum">
              <a:rPr lang="en-US" smtClean="0"/>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687C1996-2811-4C3B-9FDD-26BADEE29799}" type="datetimeFigureOut">
              <a:rPr lang="en-US" smtClean="0"/>
              <a:t>3/21/2017</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90C04288-18BC-4ACF-A149-3A4F3AAB424D}" type="slidenum">
              <a:rPr lang="en-US" smtClean="0"/>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Continental Congress</a:t>
            </a:r>
            <a:endParaRPr lang="en-US" dirty="0"/>
          </a:p>
        </p:txBody>
      </p:sp>
      <p:sp>
        <p:nvSpPr>
          <p:cNvPr id="3" name="Subtitle 2"/>
          <p:cNvSpPr>
            <a:spLocks noGrp="1"/>
          </p:cNvSpPr>
          <p:nvPr>
            <p:ph type="subTitle" idx="1"/>
          </p:nvPr>
        </p:nvSpPr>
        <p:spPr/>
        <p:txBody>
          <a:bodyPr/>
          <a:lstStyle/>
          <a:p>
            <a:r>
              <a:rPr lang="en-US" dirty="0" smtClean="0"/>
              <a:t>Creating the Constitution</a:t>
            </a:r>
            <a:endParaRPr lang="en-US" dirty="0"/>
          </a:p>
        </p:txBody>
      </p:sp>
    </p:spTree>
    <p:extLst>
      <p:ext uri="{BB962C8B-B14F-4D97-AF65-F5344CB8AC3E}">
        <p14:creationId xmlns:p14="http://schemas.microsoft.com/office/powerpoint/2010/main" val="158132533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8001000" cy="1162050"/>
          </a:xfrm>
        </p:spPr>
        <p:txBody>
          <a:bodyPr/>
          <a:lstStyle/>
          <a:p>
            <a:r>
              <a:rPr lang="en-US" dirty="0" smtClean="0"/>
              <a:t>Thomas Jefferson</a:t>
            </a:r>
            <a:endParaRPr lang="en-US" dirty="0"/>
          </a:p>
        </p:txBody>
      </p:sp>
      <p:sp>
        <p:nvSpPr>
          <p:cNvPr id="3" name="Text Placeholder 2"/>
          <p:cNvSpPr>
            <a:spLocks noGrp="1"/>
          </p:cNvSpPr>
          <p:nvPr>
            <p:ph type="body" idx="2"/>
          </p:nvPr>
        </p:nvSpPr>
        <p:spPr>
          <a:xfrm>
            <a:off x="685800" y="1676400"/>
            <a:ext cx="3886200" cy="4572000"/>
          </a:xfrm>
        </p:spPr>
        <p:txBody>
          <a:bodyPr>
            <a:normAutofit/>
          </a:bodyPr>
          <a:lstStyle/>
          <a:p>
            <a:pPr marL="285750" indent="-285750">
              <a:buFont typeface="Arial" panose="020B0604020202020204" pitchFamily="34" charset="0"/>
              <a:buChar char="•"/>
            </a:pPr>
            <a:r>
              <a:rPr lang="en-US" sz="2400" dirty="0" smtClean="0"/>
              <a:t>Wrote the Declaration of Independence, challenging British rule as a violation of natural and human rights</a:t>
            </a:r>
          </a:p>
          <a:p>
            <a:pPr marL="285750" indent="-285750">
              <a:buFont typeface="Arial" panose="020B0604020202020204" pitchFamily="34" charset="0"/>
              <a:buChar char="•"/>
            </a:pPr>
            <a:r>
              <a:rPr lang="en-US" sz="2400" dirty="0" smtClean="0"/>
              <a:t>A champion of limited government and religious freedom, Jefferson provided influential support for the Bill of Rights</a:t>
            </a:r>
          </a:p>
        </p:txBody>
      </p:sp>
      <p:pic>
        <p:nvPicPr>
          <p:cNvPr id="5" name="Content Placeholder 4"/>
          <p:cNvPicPr>
            <a:picLocks noGrp="1" noChangeAspect="1"/>
          </p:cNvPicPr>
          <p:nvPr>
            <p:ph sz="half" idx="1"/>
          </p:nvPr>
        </p:nvPicPr>
        <p:blipFill>
          <a:blip r:embed="rId2" cstate="print">
            <a:extLst>
              <a:ext uri="{28A0092B-C50C-407E-A947-70E740481C1C}">
                <a14:useLocalDpi xmlns:a14="http://schemas.microsoft.com/office/drawing/2010/main" val="0"/>
              </a:ext>
            </a:extLst>
          </a:blip>
          <a:stretch>
            <a:fillRect/>
          </a:stretch>
        </p:blipFill>
        <p:spPr>
          <a:xfrm>
            <a:off x="4539343" y="1676400"/>
            <a:ext cx="4572000" cy="4572000"/>
          </a:xfrm>
        </p:spPr>
      </p:pic>
    </p:spTree>
    <p:extLst>
      <p:ext uri="{BB962C8B-B14F-4D97-AF65-F5344CB8AC3E}">
        <p14:creationId xmlns:p14="http://schemas.microsoft.com/office/powerpoint/2010/main" val="130511402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8001000" cy="1162050"/>
          </a:xfrm>
        </p:spPr>
        <p:txBody>
          <a:bodyPr/>
          <a:lstStyle/>
          <a:p>
            <a:r>
              <a:rPr lang="en-US" dirty="0" smtClean="0"/>
              <a:t>James Madison</a:t>
            </a:r>
            <a:endParaRPr lang="en-US" dirty="0"/>
          </a:p>
        </p:txBody>
      </p:sp>
      <p:sp>
        <p:nvSpPr>
          <p:cNvPr id="3" name="Text Placeholder 2"/>
          <p:cNvSpPr>
            <a:spLocks noGrp="1"/>
          </p:cNvSpPr>
          <p:nvPr>
            <p:ph type="body" idx="2"/>
          </p:nvPr>
        </p:nvSpPr>
        <p:spPr>
          <a:xfrm>
            <a:off x="685800" y="1676400"/>
            <a:ext cx="4343400" cy="4572000"/>
          </a:xfrm>
        </p:spPr>
        <p:txBody>
          <a:bodyPr>
            <a:noAutofit/>
          </a:bodyPr>
          <a:lstStyle/>
          <a:p>
            <a:pPr marL="285750" indent="-285750">
              <a:buFont typeface="Arial" panose="020B0604020202020204" pitchFamily="34" charset="0"/>
              <a:buChar char="•"/>
            </a:pPr>
            <a:r>
              <a:rPr lang="en-US" sz="2000" dirty="0" smtClean="0"/>
              <a:t>The “Father of the Constitution,” Madison promoted the three-branch system of government with separation of powers and checks and balances. </a:t>
            </a:r>
          </a:p>
          <a:p>
            <a:pPr marL="285750" indent="-285750">
              <a:buFont typeface="Arial" panose="020B0604020202020204" pitchFamily="34" charset="0"/>
              <a:buChar char="•"/>
            </a:pPr>
            <a:r>
              <a:rPr lang="en-US" sz="2000" dirty="0" smtClean="0"/>
              <a:t>His arguments helped build support for a Constitution with a strong central government.</a:t>
            </a:r>
          </a:p>
          <a:p>
            <a:pPr marL="285750" indent="-285750">
              <a:buFont typeface="Arial" panose="020B0604020202020204" pitchFamily="34" charset="0"/>
              <a:buChar char="•"/>
            </a:pPr>
            <a:r>
              <a:rPr lang="en-US" sz="2000" dirty="0" smtClean="0"/>
              <a:t>After ratification he wrote the Amendments that became the Bill of Rights.</a:t>
            </a:r>
            <a:endParaRPr lang="en-US" sz="2000" dirty="0"/>
          </a:p>
        </p:txBody>
      </p:sp>
      <p:pic>
        <p:nvPicPr>
          <p:cNvPr id="7" name="Content Placeholder 6"/>
          <p:cNvPicPr>
            <a:picLocks noGrp="1" noChangeAspect="1"/>
          </p:cNvPicPr>
          <p:nvPr>
            <p:ph sz="half" idx="1"/>
          </p:nvPr>
        </p:nvPicPr>
        <p:blipFill>
          <a:blip r:embed="rId2" cstate="print">
            <a:extLst>
              <a:ext uri="{28A0092B-C50C-407E-A947-70E740481C1C}">
                <a14:useLocalDpi xmlns:a14="http://schemas.microsoft.com/office/drawing/2010/main" val="0"/>
              </a:ext>
            </a:extLst>
          </a:blip>
          <a:stretch>
            <a:fillRect/>
          </a:stretch>
        </p:blipFill>
        <p:spPr>
          <a:xfrm>
            <a:off x="5029200" y="1676400"/>
            <a:ext cx="3714958" cy="4572000"/>
          </a:xfrm>
        </p:spPr>
      </p:pic>
    </p:spTree>
    <p:extLst>
      <p:ext uri="{BB962C8B-B14F-4D97-AF65-F5344CB8AC3E}">
        <p14:creationId xmlns:p14="http://schemas.microsoft.com/office/powerpoint/2010/main" val="98695736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8001000" cy="1162050"/>
          </a:xfrm>
        </p:spPr>
        <p:txBody>
          <a:bodyPr/>
          <a:lstStyle/>
          <a:p>
            <a:r>
              <a:rPr lang="en-US" dirty="0" smtClean="0"/>
              <a:t>John Jay</a:t>
            </a:r>
            <a:endParaRPr lang="en-US" dirty="0"/>
          </a:p>
        </p:txBody>
      </p:sp>
      <p:sp>
        <p:nvSpPr>
          <p:cNvPr id="3" name="Text Placeholder 2"/>
          <p:cNvSpPr>
            <a:spLocks noGrp="1"/>
          </p:cNvSpPr>
          <p:nvPr>
            <p:ph type="body" idx="2"/>
          </p:nvPr>
        </p:nvSpPr>
        <p:spPr>
          <a:xfrm>
            <a:off x="685800" y="1676400"/>
            <a:ext cx="4419600" cy="4572000"/>
          </a:xfrm>
        </p:spPr>
        <p:txBody>
          <a:bodyPr>
            <a:normAutofit/>
          </a:bodyPr>
          <a:lstStyle/>
          <a:p>
            <a:pPr marL="285750" indent="-285750">
              <a:buFont typeface="Arial" panose="020B0604020202020204" pitchFamily="34" charset="0"/>
              <a:buChar char="•"/>
            </a:pPr>
            <a:r>
              <a:rPr lang="en-US" sz="2800" dirty="0" smtClean="0"/>
              <a:t>Conservative supporter of a strong central government</a:t>
            </a:r>
          </a:p>
          <a:p>
            <a:pPr marL="285750" indent="-285750">
              <a:buFont typeface="Arial" panose="020B0604020202020204" pitchFamily="34" charset="0"/>
              <a:buChar char="•"/>
            </a:pPr>
            <a:r>
              <a:rPr lang="en-US" sz="2800" dirty="0" smtClean="0"/>
              <a:t>Helped write the Federalist Papers, promoting ratification of the Constitution.</a:t>
            </a:r>
          </a:p>
          <a:p>
            <a:pPr marL="285750" indent="-285750">
              <a:buFont typeface="Arial" panose="020B0604020202020204" pitchFamily="34" charset="0"/>
              <a:buChar char="•"/>
            </a:pPr>
            <a:r>
              <a:rPr lang="en-US" sz="2800" dirty="0" smtClean="0"/>
              <a:t>As first Chief Justice, established protocols for the Supreme Court.</a:t>
            </a:r>
            <a:endParaRPr lang="en-US" sz="2800" dirty="0"/>
          </a:p>
        </p:txBody>
      </p:sp>
      <p:pic>
        <p:nvPicPr>
          <p:cNvPr id="5" name="Content Placeholder 4"/>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5181600" y="1676401"/>
            <a:ext cx="3730451" cy="4572000"/>
          </a:xfrm>
        </p:spPr>
      </p:pic>
    </p:spTree>
    <p:extLst>
      <p:ext uri="{BB962C8B-B14F-4D97-AF65-F5344CB8AC3E}">
        <p14:creationId xmlns:p14="http://schemas.microsoft.com/office/powerpoint/2010/main" val="216524165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8001000" cy="1162050"/>
          </a:xfrm>
        </p:spPr>
        <p:txBody>
          <a:bodyPr/>
          <a:lstStyle/>
          <a:p>
            <a:r>
              <a:rPr lang="en-US" dirty="0" smtClean="0"/>
              <a:t>George Mason</a:t>
            </a:r>
            <a:endParaRPr lang="en-US" dirty="0"/>
          </a:p>
        </p:txBody>
      </p:sp>
      <p:sp>
        <p:nvSpPr>
          <p:cNvPr id="3" name="Text Placeholder 2"/>
          <p:cNvSpPr>
            <a:spLocks noGrp="1"/>
          </p:cNvSpPr>
          <p:nvPr>
            <p:ph type="body" idx="2"/>
          </p:nvPr>
        </p:nvSpPr>
        <p:spPr>
          <a:xfrm>
            <a:off x="685800" y="1676400"/>
            <a:ext cx="4648200" cy="4572000"/>
          </a:xfrm>
        </p:spPr>
        <p:txBody>
          <a:bodyPr>
            <a:noAutofit/>
          </a:bodyPr>
          <a:lstStyle/>
          <a:p>
            <a:pPr marL="285750" indent="-285750">
              <a:buFont typeface="Arial" panose="020B0604020202020204" pitchFamily="34" charset="0"/>
              <a:buChar char="•"/>
            </a:pPr>
            <a:r>
              <a:rPr lang="en-US" sz="3600" dirty="0" smtClean="0"/>
              <a:t>Outspoken advocate of individual freedoms.</a:t>
            </a:r>
          </a:p>
          <a:p>
            <a:pPr marL="285750" indent="-285750">
              <a:buFont typeface="Arial" panose="020B0604020202020204" pitchFamily="34" charset="0"/>
              <a:buChar char="•"/>
            </a:pPr>
            <a:r>
              <a:rPr lang="en-US" sz="3600" dirty="0" smtClean="0"/>
              <a:t>Wrote the Virginia Declaration of Rights, a precursor to the national Bill of Rights.</a:t>
            </a:r>
            <a:endParaRPr lang="en-US" sz="3600" dirty="0"/>
          </a:p>
        </p:txBody>
      </p:sp>
      <p:pic>
        <p:nvPicPr>
          <p:cNvPr id="5" name="Content Placeholder 4"/>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5410200" y="1676400"/>
            <a:ext cx="3590926" cy="4638995"/>
          </a:xfrm>
        </p:spPr>
      </p:pic>
    </p:spTree>
    <p:extLst>
      <p:ext uri="{BB962C8B-B14F-4D97-AF65-F5344CB8AC3E}">
        <p14:creationId xmlns:p14="http://schemas.microsoft.com/office/powerpoint/2010/main" val="223331280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8001000" cy="1162050"/>
          </a:xfrm>
        </p:spPr>
        <p:txBody>
          <a:bodyPr/>
          <a:lstStyle/>
          <a:p>
            <a:r>
              <a:rPr lang="en-US" dirty="0" smtClean="0"/>
              <a:t>Roger Sherman</a:t>
            </a:r>
            <a:endParaRPr lang="en-US" dirty="0"/>
          </a:p>
        </p:txBody>
      </p:sp>
      <p:sp>
        <p:nvSpPr>
          <p:cNvPr id="3" name="Text Placeholder 2"/>
          <p:cNvSpPr>
            <a:spLocks noGrp="1"/>
          </p:cNvSpPr>
          <p:nvPr>
            <p:ph type="body" idx="2"/>
          </p:nvPr>
        </p:nvSpPr>
        <p:spPr>
          <a:xfrm>
            <a:off x="685800" y="1676400"/>
            <a:ext cx="4724400" cy="4572000"/>
          </a:xfrm>
        </p:spPr>
        <p:txBody>
          <a:bodyPr>
            <a:normAutofit/>
          </a:bodyPr>
          <a:lstStyle/>
          <a:p>
            <a:pPr marL="285750" indent="-285750">
              <a:buFont typeface="Arial" panose="020B0604020202020204" pitchFamily="34" charset="0"/>
              <a:buChar char="•"/>
            </a:pPr>
            <a:r>
              <a:rPr lang="en-US" sz="2400" dirty="0" smtClean="0"/>
              <a:t>Conservative supporter of Independence.</a:t>
            </a:r>
          </a:p>
          <a:p>
            <a:pPr marL="285750" indent="-285750">
              <a:buFont typeface="Arial" panose="020B0604020202020204" pitchFamily="34" charset="0"/>
              <a:buChar char="•"/>
            </a:pPr>
            <a:r>
              <a:rPr lang="en-US" sz="2400" dirty="0" smtClean="0"/>
              <a:t>Concerned with process of electing officials and how to balance power with government, Sherman proposed a compromise at the Constitution Convention that led to the adoption of a bicameral legislature with a Senate and House of Representatives. </a:t>
            </a:r>
            <a:endParaRPr lang="en-US" sz="2400" dirty="0"/>
          </a:p>
        </p:txBody>
      </p:sp>
      <p:pic>
        <p:nvPicPr>
          <p:cNvPr id="5" name="Content Placeholder 4"/>
          <p:cNvPicPr>
            <a:picLocks noGrp="1" noChangeAspect="1"/>
          </p:cNvPicPr>
          <p:nvPr>
            <p:ph sz="half" idx="1"/>
          </p:nvPr>
        </p:nvPicPr>
        <p:blipFill>
          <a:blip r:embed="rId2" cstate="print">
            <a:extLst>
              <a:ext uri="{28A0092B-C50C-407E-A947-70E740481C1C}">
                <a14:useLocalDpi xmlns:a14="http://schemas.microsoft.com/office/drawing/2010/main" val="0"/>
              </a:ext>
            </a:extLst>
          </a:blip>
          <a:stretch>
            <a:fillRect/>
          </a:stretch>
        </p:blipFill>
        <p:spPr>
          <a:xfrm>
            <a:off x="5528430" y="1676400"/>
            <a:ext cx="3458725" cy="4572001"/>
          </a:xfrm>
        </p:spPr>
      </p:pic>
    </p:spTree>
    <p:extLst>
      <p:ext uri="{BB962C8B-B14F-4D97-AF65-F5344CB8AC3E}">
        <p14:creationId xmlns:p14="http://schemas.microsoft.com/office/powerpoint/2010/main" val="418801645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8001000" cy="1162050"/>
          </a:xfrm>
        </p:spPr>
        <p:txBody>
          <a:bodyPr/>
          <a:lstStyle/>
          <a:p>
            <a:r>
              <a:rPr lang="en-US" dirty="0" smtClean="0"/>
              <a:t>James Wilson</a:t>
            </a:r>
            <a:endParaRPr lang="en-US" dirty="0"/>
          </a:p>
        </p:txBody>
      </p:sp>
      <p:sp>
        <p:nvSpPr>
          <p:cNvPr id="3" name="Text Placeholder 2"/>
          <p:cNvSpPr>
            <a:spLocks noGrp="1"/>
          </p:cNvSpPr>
          <p:nvPr>
            <p:ph type="body" idx="2"/>
          </p:nvPr>
        </p:nvSpPr>
        <p:spPr>
          <a:xfrm>
            <a:off x="685800" y="1676400"/>
            <a:ext cx="4800600" cy="4572000"/>
          </a:xfrm>
        </p:spPr>
        <p:txBody>
          <a:bodyPr>
            <a:normAutofit/>
          </a:bodyPr>
          <a:lstStyle/>
          <a:p>
            <a:pPr marL="285750" indent="-285750">
              <a:buFont typeface="Arial" panose="020B0604020202020204" pitchFamily="34" charset="0"/>
              <a:buChar char="•"/>
            </a:pPr>
            <a:r>
              <a:rPr lang="en-US" sz="2800" dirty="0" smtClean="0"/>
              <a:t>Advocated a strong federal government with three independent branches.</a:t>
            </a:r>
          </a:p>
          <a:p>
            <a:pPr marL="285750" indent="-285750">
              <a:buFont typeface="Arial" panose="020B0604020202020204" pitchFamily="34" charset="0"/>
              <a:buChar char="•"/>
            </a:pPr>
            <a:r>
              <a:rPr lang="en-US" sz="2800" dirty="0" smtClean="0"/>
              <a:t>Favored the direct election of members of Congress by the people.</a:t>
            </a:r>
          </a:p>
          <a:p>
            <a:pPr marL="285750" indent="-285750">
              <a:buFont typeface="Arial" panose="020B0604020202020204" pitchFamily="34" charset="0"/>
              <a:buChar char="•"/>
            </a:pPr>
            <a:r>
              <a:rPr lang="en-US" sz="2800" dirty="0" smtClean="0"/>
              <a:t>Argued </a:t>
            </a:r>
            <a:r>
              <a:rPr lang="en-US" sz="2800" dirty="0" smtClean="0"/>
              <a:t>effectively </a:t>
            </a:r>
            <a:r>
              <a:rPr lang="en-US" sz="2800" dirty="0" smtClean="0"/>
              <a:t>for the ratification of the Constitution.</a:t>
            </a:r>
            <a:endParaRPr lang="en-US" sz="2800" dirty="0"/>
          </a:p>
        </p:txBody>
      </p:sp>
      <p:pic>
        <p:nvPicPr>
          <p:cNvPr id="5" name="Content Placeholder 4"/>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5558155" y="1676400"/>
            <a:ext cx="3474721" cy="4572001"/>
          </a:xfrm>
        </p:spPr>
      </p:pic>
    </p:spTree>
    <p:extLst>
      <p:ext uri="{BB962C8B-B14F-4D97-AF65-F5344CB8AC3E}">
        <p14:creationId xmlns:p14="http://schemas.microsoft.com/office/powerpoint/2010/main" val="410525403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Ratification and the two sides</a:t>
            </a:r>
            <a:endParaRPr lang="en-US" dirty="0"/>
          </a:p>
        </p:txBody>
      </p:sp>
      <p:sp>
        <p:nvSpPr>
          <p:cNvPr id="3" name="Content Placeholder 2"/>
          <p:cNvSpPr>
            <a:spLocks noGrp="1"/>
          </p:cNvSpPr>
          <p:nvPr>
            <p:ph idx="1"/>
          </p:nvPr>
        </p:nvSpPr>
        <p:spPr>
          <a:xfrm>
            <a:off x="76200" y="1935480"/>
            <a:ext cx="8991600" cy="4770120"/>
          </a:xfrm>
        </p:spPr>
        <p:txBody>
          <a:bodyPr>
            <a:normAutofit lnSpcReduction="10000"/>
          </a:bodyPr>
          <a:lstStyle/>
          <a:p>
            <a:r>
              <a:rPr lang="en-US" sz="1800" dirty="0" smtClean="0"/>
              <a:t>Ratifying the Constitution – By September 17</a:t>
            </a:r>
            <a:r>
              <a:rPr lang="en-US" sz="1800" baseline="30000" dirty="0" smtClean="0"/>
              <a:t>th</a:t>
            </a:r>
            <a:r>
              <a:rPr lang="en-US" sz="1800" dirty="0" smtClean="0"/>
              <a:t>, 1787 the Constitution was complete.</a:t>
            </a:r>
          </a:p>
          <a:p>
            <a:pPr lvl="1"/>
            <a:r>
              <a:rPr lang="en-US" sz="1600" dirty="0" smtClean="0"/>
              <a:t>Still was not the law the people needed to Ratify it. The debate lasted almost three years. Rhode Island was the last to Ratify it, while Delaware was the first. New Hampshire was the ninth which officially gave us the two-thirds states we needed to have it go into </a:t>
            </a:r>
            <a:r>
              <a:rPr lang="en-US" sz="1600" dirty="0" smtClean="0"/>
              <a:t>effect</a:t>
            </a:r>
            <a:r>
              <a:rPr lang="en-US" sz="1600" dirty="0" smtClean="0"/>
              <a:t>. This occurred in June of 1788.</a:t>
            </a:r>
          </a:p>
          <a:p>
            <a:r>
              <a:rPr lang="en-US" sz="1800" dirty="0" smtClean="0"/>
              <a:t>Federalist who where they?</a:t>
            </a:r>
          </a:p>
          <a:p>
            <a:pPr lvl="1"/>
            <a:r>
              <a:rPr lang="en-US" sz="1600" dirty="0" smtClean="0"/>
              <a:t>Mostly the Founding Fathers, but also included merchants and other citizens in the cities, and coastal regions.</a:t>
            </a:r>
          </a:p>
          <a:p>
            <a:pPr lvl="1"/>
            <a:r>
              <a:rPr lang="en-US" sz="1600" dirty="0" smtClean="0"/>
              <a:t>They argued that a Bill of Rights was not necessary because the government already recognized, individual liberty in both the Declaration, and in all the State Constitutions. </a:t>
            </a:r>
          </a:p>
          <a:p>
            <a:r>
              <a:rPr lang="en-US" sz="1800" dirty="0" smtClean="0"/>
              <a:t>Anti-Federalist who are they?</a:t>
            </a:r>
          </a:p>
          <a:p>
            <a:pPr lvl="1"/>
            <a:r>
              <a:rPr lang="en-US" sz="1600" dirty="0" smtClean="0"/>
              <a:t>Led by the likes of Patrick Henry, and John Dickinson, also included inland farmers, and laborers who feared a strong central government</a:t>
            </a:r>
          </a:p>
          <a:p>
            <a:pPr lvl="1"/>
            <a:r>
              <a:rPr lang="en-US" sz="1600" dirty="0" smtClean="0"/>
              <a:t>They argued that without a Bill of Rights the people were unprotected from their own government.</a:t>
            </a:r>
          </a:p>
          <a:p>
            <a:r>
              <a:rPr lang="en-US" sz="1800" dirty="0" smtClean="0"/>
              <a:t>Ratification turn toward Independents with a promise</a:t>
            </a:r>
          </a:p>
          <a:p>
            <a:pPr lvl="1"/>
            <a:r>
              <a:rPr lang="en-US" sz="1600" dirty="0" smtClean="0"/>
              <a:t>The Federalist promised as the first order of business when the new government met, that they would add the Bill of Rights.</a:t>
            </a:r>
            <a:endParaRPr lang="en-US" sz="1600" dirty="0"/>
          </a:p>
        </p:txBody>
      </p:sp>
    </p:spTree>
    <p:extLst>
      <p:ext uri="{BB962C8B-B14F-4D97-AF65-F5344CB8AC3E}">
        <p14:creationId xmlns:p14="http://schemas.microsoft.com/office/powerpoint/2010/main" val="225974549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New American Government</a:t>
            </a:r>
            <a:endParaRPr lang="en-US" dirty="0"/>
          </a:p>
        </p:txBody>
      </p:sp>
      <p:sp>
        <p:nvSpPr>
          <p:cNvPr id="3" name="Content Placeholder 2"/>
          <p:cNvSpPr>
            <a:spLocks noGrp="1"/>
          </p:cNvSpPr>
          <p:nvPr>
            <p:ph idx="1"/>
          </p:nvPr>
        </p:nvSpPr>
        <p:spPr/>
        <p:txBody>
          <a:bodyPr/>
          <a:lstStyle/>
          <a:p>
            <a:r>
              <a:rPr lang="en-US" dirty="0" smtClean="0"/>
              <a:t>Once it was established the following took place:</a:t>
            </a:r>
          </a:p>
          <a:p>
            <a:pPr lvl="1"/>
            <a:r>
              <a:rPr lang="en-US" dirty="0" smtClean="0"/>
              <a:t>George Washington was Elected President</a:t>
            </a:r>
          </a:p>
          <a:p>
            <a:pPr lvl="1"/>
            <a:r>
              <a:rPr lang="en-US" dirty="0" smtClean="0"/>
              <a:t>John Adams was Elected Vice President</a:t>
            </a:r>
          </a:p>
          <a:p>
            <a:pPr lvl="1"/>
            <a:r>
              <a:rPr lang="en-US" dirty="0" smtClean="0"/>
              <a:t>Voters also elected </a:t>
            </a:r>
            <a:r>
              <a:rPr lang="en-US" dirty="0" smtClean="0"/>
              <a:t>their house of</a:t>
            </a:r>
            <a:r>
              <a:rPr lang="en-US" dirty="0" smtClean="0"/>
              <a:t> </a:t>
            </a:r>
            <a:r>
              <a:rPr lang="en-US" dirty="0" smtClean="0"/>
              <a:t>representatives.</a:t>
            </a:r>
          </a:p>
          <a:p>
            <a:pPr lvl="1"/>
            <a:r>
              <a:rPr lang="en-US" dirty="0" smtClean="0"/>
              <a:t>March 4</a:t>
            </a:r>
            <a:r>
              <a:rPr lang="en-US" baseline="30000" dirty="0" smtClean="0"/>
              <a:t>th</a:t>
            </a:r>
            <a:r>
              <a:rPr lang="en-US" dirty="0" smtClean="0"/>
              <a:t> 1789 Congress met for the first time in Federal Hall in New </a:t>
            </a:r>
            <a:r>
              <a:rPr lang="en-US" dirty="0"/>
              <a:t>Y</a:t>
            </a:r>
            <a:r>
              <a:rPr lang="en-US" dirty="0" smtClean="0"/>
              <a:t>ork City</a:t>
            </a:r>
          </a:p>
          <a:p>
            <a:pPr lvl="1"/>
            <a:r>
              <a:rPr lang="en-US" dirty="0" smtClean="0"/>
              <a:t>James Madison introduced a set of Amendments during the first session. Congress approved 12</a:t>
            </a:r>
          </a:p>
          <a:p>
            <a:pPr lvl="1"/>
            <a:r>
              <a:rPr lang="en-US" dirty="0" smtClean="0"/>
              <a:t>10 were ratified and the Bill of Rights was born.</a:t>
            </a:r>
            <a:endParaRPr lang="en-US" dirty="0"/>
          </a:p>
        </p:txBody>
      </p:sp>
    </p:spTree>
    <p:extLst>
      <p:ext uri="{BB962C8B-B14F-4D97-AF65-F5344CB8AC3E}">
        <p14:creationId xmlns:p14="http://schemas.microsoft.com/office/powerpoint/2010/main" val="20932768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few parting thoughts</a:t>
            </a:r>
            <a:endParaRPr lang="en-US" dirty="0"/>
          </a:p>
        </p:txBody>
      </p:sp>
      <p:sp>
        <p:nvSpPr>
          <p:cNvPr id="3" name="Content Placeholder 2"/>
          <p:cNvSpPr>
            <a:spLocks noGrp="1"/>
          </p:cNvSpPr>
          <p:nvPr>
            <p:ph idx="1"/>
          </p:nvPr>
        </p:nvSpPr>
        <p:spPr>
          <a:xfrm>
            <a:off x="76200" y="1935480"/>
            <a:ext cx="8915400" cy="4846320"/>
          </a:xfrm>
        </p:spPr>
        <p:txBody>
          <a:bodyPr>
            <a:normAutofit/>
          </a:bodyPr>
          <a:lstStyle/>
          <a:p>
            <a:r>
              <a:rPr lang="en-US" sz="2000" dirty="0" smtClean="0"/>
              <a:t>Elastic Clauses – Law that lets Congress stretch its power to meet certain situations.</a:t>
            </a:r>
          </a:p>
          <a:p>
            <a:r>
              <a:rPr lang="en-US" sz="2000" dirty="0" smtClean="0"/>
              <a:t>Jurisdiction – Court’s authority to hear certain kinds of cases</a:t>
            </a:r>
          </a:p>
          <a:p>
            <a:r>
              <a:rPr lang="en-US" sz="2000" dirty="0" smtClean="0"/>
              <a:t>Judicial review – Court’s ability to interpret the Constitution and overturn laws that violate the Constitution.</a:t>
            </a:r>
          </a:p>
          <a:p>
            <a:r>
              <a:rPr lang="en-US" sz="2000" dirty="0" smtClean="0"/>
              <a:t>Enumerated Powers – Powers that are listed by number in the Constitution.</a:t>
            </a:r>
          </a:p>
          <a:p>
            <a:pPr lvl="1"/>
            <a:r>
              <a:rPr lang="en-US" sz="1800" dirty="0" smtClean="0"/>
              <a:t>Levying Taxes is an example of this.</a:t>
            </a:r>
          </a:p>
          <a:p>
            <a:r>
              <a:rPr lang="en-US" sz="2000" dirty="0" smtClean="0"/>
              <a:t>Why did Hamilton write the Federalist Papers</a:t>
            </a:r>
          </a:p>
          <a:p>
            <a:pPr lvl="1"/>
            <a:r>
              <a:rPr lang="en-US" sz="1800" dirty="0" smtClean="0"/>
              <a:t>To alert the public</a:t>
            </a:r>
          </a:p>
          <a:p>
            <a:r>
              <a:rPr lang="en-US" sz="2000" dirty="0" smtClean="0"/>
              <a:t>Founders solved the all too-powerful military by putting it under the executive branches control.</a:t>
            </a:r>
          </a:p>
          <a:p>
            <a:pPr marL="0" indent="0">
              <a:buNone/>
            </a:pPr>
            <a:endParaRPr lang="en-US" sz="2000" dirty="0"/>
          </a:p>
        </p:txBody>
      </p:sp>
    </p:spTree>
    <p:extLst>
      <p:ext uri="{BB962C8B-B14F-4D97-AF65-F5344CB8AC3E}">
        <p14:creationId xmlns:p14="http://schemas.microsoft.com/office/powerpoint/2010/main" val="100856215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Agreements and Compromises</a:t>
            </a:r>
            <a:endParaRPr lang="en-US" dirty="0"/>
          </a:p>
        </p:txBody>
      </p:sp>
      <p:sp>
        <p:nvSpPr>
          <p:cNvPr id="3" name="Content Placeholder 2"/>
          <p:cNvSpPr>
            <a:spLocks noGrp="1"/>
          </p:cNvSpPr>
          <p:nvPr>
            <p:ph idx="1"/>
          </p:nvPr>
        </p:nvSpPr>
        <p:spPr>
          <a:xfrm>
            <a:off x="76200" y="1935480"/>
            <a:ext cx="8991600" cy="4770120"/>
          </a:xfrm>
        </p:spPr>
        <p:txBody>
          <a:bodyPr>
            <a:noAutofit/>
          </a:bodyPr>
          <a:lstStyle/>
          <a:p>
            <a:r>
              <a:rPr lang="en-US" sz="2000" dirty="0" smtClean="0"/>
              <a:t>A collection of 55 delegates came together in Philadelphia to work out the issues of this young country.</a:t>
            </a:r>
          </a:p>
          <a:p>
            <a:r>
              <a:rPr lang="en-US" sz="2000" dirty="0" smtClean="0"/>
              <a:t>The Virginia Plan – laid out a strong national government. The plan proposed a government based on three principles</a:t>
            </a:r>
          </a:p>
          <a:p>
            <a:pPr lvl="1"/>
            <a:r>
              <a:rPr lang="en-US" sz="2000" dirty="0" smtClean="0"/>
              <a:t>1. The government would have a strong national legislators with two chambers. </a:t>
            </a:r>
          </a:p>
          <a:p>
            <a:pPr lvl="2"/>
            <a:r>
              <a:rPr lang="en-US" sz="2000" dirty="0" smtClean="0"/>
              <a:t>The lower chamber to be chosen by the people</a:t>
            </a:r>
          </a:p>
          <a:p>
            <a:pPr lvl="2"/>
            <a:r>
              <a:rPr lang="en-US" sz="2000" dirty="0" smtClean="0"/>
              <a:t>The upper chamber chosen by the legislators or the lower chamber if you will</a:t>
            </a:r>
          </a:p>
          <a:p>
            <a:pPr lvl="1"/>
            <a:r>
              <a:rPr lang="en-US" sz="2000" dirty="0"/>
              <a:t> </a:t>
            </a:r>
            <a:r>
              <a:rPr lang="en-US" sz="2000" dirty="0" smtClean="0"/>
              <a:t>2. A strong Executive would be chosen by the legislator</a:t>
            </a:r>
          </a:p>
          <a:p>
            <a:pPr lvl="1"/>
            <a:r>
              <a:rPr lang="en-US" sz="2000" dirty="0" smtClean="0"/>
              <a:t>3. National Judiciary would be appointed by the legislators. </a:t>
            </a:r>
          </a:p>
          <a:p>
            <a:pPr lvl="2"/>
            <a:r>
              <a:rPr lang="en-US" sz="2000" dirty="0" smtClean="0"/>
              <a:t>Simply put this would give the larger states more power than the small states, and the party elected would control all three branches.</a:t>
            </a:r>
          </a:p>
          <a:p>
            <a:r>
              <a:rPr lang="en-US" sz="2000" dirty="0" smtClean="0"/>
              <a:t>Lets discuss the Virginia Plan!!!</a:t>
            </a:r>
          </a:p>
        </p:txBody>
      </p:sp>
    </p:spTree>
    <p:extLst>
      <p:ext uri="{BB962C8B-B14F-4D97-AF65-F5344CB8AC3E}">
        <p14:creationId xmlns:p14="http://schemas.microsoft.com/office/powerpoint/2010/main" val="28928320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additive="base">
                                        <p:cTn id="2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 calcmode="lin" valueType="num">
                                      <p:cBhvr additive="base">
                                        <p:cTn id="2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4" end="4"/>
                                            </p:txEl>
                                          </p:spTgt>
                                        </p:tgtEl>
                                        <p:attrNameLst>
                                          <p:attrName>ppt_y</p:attrName>
                                        </p:attrNameLst>
                                      </p:cBhvr>
                                      <p:tavLst>
                                        <p:tav tm="0">
                                          <p:val>
                                            <p:strVal val="1+#ppt_h/2"/>
                                          </p:val>
                                        </p:tav>
                                        <p:tav tm="100000">
                                          <p:val>
                                            <p:strVal val="#ppt_y"/>
                                          </p:val>
                                        </p:tav>
                                      </p:tavLst>
                                    </p:anim>
                                  </p:childTnLst>
                                </p:cTn>
                              </p:par>
                              <p:par>
                                <p:cTn id="31" presetID="2" presetClass="entr" presetSubtype="4" fill="hold" grpId="0" nodeType="withEffect">
                                  <p:stCondLst>
                                    <p:cond delay="0"/>
                                  </p:stCondLst>
                                  <p:childTnLst>
                                    <p:set>
                                      <p:cBhvr>
                                        <p:cTn id="32" dur="1" fill="hold">
                                          <p:stCondLst>
                                            <p:cond delay="0"/>
                                          </p:stCondLst>
                                        </p:cTn>
                                        <p:tgtEl>
                                          <p:spTgt spid="3">
                                            <p:txEl>
                                              <p:pRg st="5" end="5"/>
                                            </p:txEl>
                                          </p:spTgt>
                                        </p:tgtEl>
                                        <p:attrNameLst>
                                          <p:attrName>style.visibility</p:attrName>
                                        </p:attrNameLst>
                                      </p:cBhvr>
                                      <p:to>
                                        <p:strVal val="visible"/>
                                      </p:to>
                                    </p:set>
                                    <p:anim calcmode="lin" valueType="num">
                                      <p:cBhvr additive="base">
                                        <p:cTn id="3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grpId="0" nodeType="clickEffect">
                                  <p:stCondLst>
                                    <p:cond delay="0"/>
                                  </p:stCondLst>
                                  <p:childTnLst>
                                    <p:set>
                                      <p:cBhvr>
                                        <p:cTn id="38" dur="1" fill="hold">
                                          <p:stCondLst>
                                            <p:cond delay="0"/>
                                          </p:stCondLst>
                                        </p:cTn>
                                        <p:tgtEl>
                                          <p:spTgt spid="3">
                                            <p:txEl>
                                              <p:pRg st="6" end="6"/>
                                            </p:txEl>
                                          </p:spTgt>
                                        </p:tgtEl>
                                        <p:attrNameLst>
                                          <p:attrName>style.visibility</p:attrName>
                                        </p:attrNameLst>
                                      </p:cBhvr>
                                      <p:to>
                                        <p:strVal val="visible"/>
                                      </p:to>
                                    </p:set>
                                    <p:anim calcmode="lin" valueType="num">
                                      <p:cBhvr additive="base">
                                        <p:cTn id="3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 presetClass="entr" presetSubtype="4" fill="hold" grpId="0" nodeType="clickEffect">
                                  <p:stCondLst>
                                    <p:cond delay="0"/>
                                  </p:stCondLst>
                                  <p:childTnLst>
                                    <p:set>
                                      <p:cBhvr>
                                        <p:cTn id="44" dur="1" fill="hold">
                                          <p:stCondLst>
                                            <p:cond delay="0"/>
                                          </p:stCondLst>
                                        </p:cTn>
                                        <p:tgtEl>
                                          <p:spTgt spid="3">
                                            <p:txEl>
                                              <p:pRg st="7" end="7"/>
                                            </p:txEl>
                                          </p:spTgt>
                                        </p:tgtEl>
                                        <p:attrNameLst>
                                          <p:attrName>style.visibility</p:attrName>
                                        </p:attrNameLst>
                                      </p:cBhvr>
                                      <p:to>
                                        <p:strVal val="visible"/>
                                      </p:to>
                                    </p:set>
                                    <p:anim calcmode="lin" valueType="num">
                                      <p:cBhvr additive="base">
                                        <p:cTn id="4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2" presetClass="entr" presetSubtype="4" fill="hold" grpId="0" nodeType="clickEffect">
                                  <p:stCondLst>
                                    <p:cond delay="0"/>
                                  </p:stCondLst>
                                  <p:childTnLst>
                                    <p:set>
                                      <p:cBhvr>
                                        <p:cTn id="50" dur="1" fill="hold">
                                          <p:stCondLst>
                                            <p:cond delay="0"/>
                                          </p:stCondLst>
                                        </p:cTn>
                                        <p:tgtEl>
                                          <p:spTgt spid="3">
                                            <p:txEl>
                                              <p:pRg st="8" end="8"/>
                                            </p:txEl>
                                          </p:spTgt>
                                        </p:tgtEl>
                                        <p:attrNameLst>
                                          <p:attrName>style.visibility</p:attrName>
                                        </p:attrNameLst>
                                      </p:cBhvr>
                                      <p:to>
                                        <p:strVal val="visible"/>
                                      </p:to>
                                    </p:set>
                                    <p:anim calcmode="lin" valueType="num">
                                      <p:cBhvr additive="base">
                                        <p:cTn id="51"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2"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The Agreements and Compromises</a:t>
            </a:r>
          </a:p>
        </p:txBody>
      </p:sp>
      <p:sp>
        <p:nvSpPr>
          <p:cNvPr id="3" name="Content Placeholder 2"/>
          <p:cNvSpPr>
            <a:spLocks noGrp="1"/>
          </p:cNvSpPr>
          <p:nvPr>
            <p:ph idx="1"/>
          </p:nvPr>
        </p:nvSpPr>
        <p:spPr>
          <a:xfrm>
            <a:off x="152400" y="1935480"/>
            <a:ext cx="8839200" cy="4693920"/>
          </a:xfrm>
        </p:spPr>
        <p:txBody>
          <a:bodyPr>
            <a:normAutofit/>
          </a:bodyPr>
          <a:lstStyle/>
          <a:p>
            <a:r>
              <a:rPr lang="en-US" sz="2000" dirty="0" smtClean="0"/>
              <a:t>The New Jersey Plan – Small states counter proposal called for keeping two key components of the Articles of Confederation.</a:t>
            </a:r>
          </a:p>
          <a:p>
            <a:pPr lvl="1"/>
            <a:r>
              <a:rPr lang="en-US" sz="2000" dirty="0" smtClean="0"/>
              <a:t>1. Government would have a unicameral legislators with each state getting one vote</a:t>
            </a:r>
          </a:p>
          <a:p>
            <a:pPr lvl="1"/>
            <a:r>
              <a:rPr lang="en-US" sz="2000" dirty="0" smtClean="0"/>
              <a:t>2. Would keep the country as a confederation of sovereign states</a:t>
            </a:r>
          </a:p>
          <a:p>
            <a:r>
              <a:rPr lang="en-US" sz="2000" dirty="0" smtClean="0"/>
              <a:t>Congress would have new powers however, impose tax, and regulate trade. The Executive  would be limited and there would be more than one and would be elected by congress.</a:t>
            </a:r>
          </a:p>
          <a:p>
            <a:r>
              <a:rPr lang="en-US" sz="2000" dirty="0" smtClean="0"/>
              <a:t>The debate wore on not about many things, but state representation really brought it to a halt.</a:t>
            </a:r>
          </a:p>
          <a:p>
            <a:r>
              <a:rPr lang="en-US" sz="2000" dirty="0" smtClean="0"/>
              <a:t>Lets discuss the New Jersey Plan!</a:t>
            </a:r>
          </a:p>
          <a:p>
            <a:pPr lvl="1"/>
            <a:endParaRPr lang="en-US" sz="1600" dirty="0"/>
          </a:p>
        </p:txBody>
      </p:sp>
    </p:spTree>
    <p:extLst>
      <p:ext uri="{BB962C8B-B14F-4D97-AF65-F5344CB8AC3E}">
        <p14:creationId xmlns:p14="http://schemas.microsoft.com/office/powerpoint/2010/main" val="11180859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The Agreements and Compromises</a:t>
            </a:r>
          </a:p>
        </p:txBody>
      </p:sp>
      <p:sp>
        <p:nvSpPr>
          <p:cNvPr id="3" name="Content Placeholder 2"/>
          <p:cNvSpPr>
            <a:spLocks noGrp="1"/>
          </p:cNvSpPr>
          <p:nvPr>
            <p:ph idx="1"/>
          </p:nvPr>
        </p:nvSpPr>
        <p:spPr>
          <a:xfrm>
            <a:off x="152400" y="1935480"/>
            <a:ext cx="8839200" cy="4770120"/>
          </a:xfrm>
        </p:spPr>
        <p:txBody>
          <a:bodyPr>
            <a:normAutofit/>
          </a:bodyPr>
          <a:lstStyle/>
          <a:p>
            <a:r>
              <a:rPr lang="en-US" sz="1800" dirty="0" smtClean="0"/>
              <a:t>The Connecticut Compromise – A committee was assigned to find a resolution to the issue. Also known as the Great Compromise. Addressed both the small states issues, and the larger state concerns. Here is the basic of the Connecticut Compromise:</a:t>
            </a:r>
          </a:p>
          <a:p>
            <a:pPr lvl="1"/>
            <a:r>
              <a:rPr lang="en-US" sz="1800" dirty="0" smtClean="0"/>
              <a:t>Bicameral system – The Legislative branch would have two houses</a:t>
            </a:r>
          </a:p>
          <a:p>
            <a:pPr lvl="2"/>
            <a:r>
              <a:rPr lang="en-US" sz="1800" dirty="0" smtClean="0"/>
              <a:t>A house of Representatives, with the number of representatives being based on each state’s population.</a:t>
            </a:r>
          </a:p>
          <a:p>
            <a:pPr lvl="3"/>
            <a:r>
              <a:rPr lang="en-US" sz="1800" dirty="0" smtClean="0"/>
              <a:t>The larger states would have an advantage here being based on population</a:t>
            </a:r>
          </a:p>
          <a:p>
            <a:pPr lvl="2"/>
            <a:r>
              <a:rPr lang="en-US" sz="1800" dirty="0" smtClean="0"/>
              <a:t>A Senate with two members from each state being elected by the state legislatures. </a:t>
            </a:r>
          </a:p>
          <a:p>
            <a:pPr lvl="3"/>
            <a:r>
              <a:rPr lang="en-US" sz="1800" dirty="0" smtClean="0"/>
              <a:t>The smaller states would have an advantage here with equal representation and state legislatures electing the Senate.</a:t>
            </a:r>
          </a:p>
          <a:p>
            <a:pPr lvl="1"/>
            <a:r>
              <a:rPr lang="en-US" sz="1800" dirty="0" smtClean="0"/>
              <a:t>Congress power consisted of :</a:t>
            </a:r>
          </a:p>
          <a:p>
            <a:pPr lvl="2"/>
            <a:r>
              <a:rPr lang="en-US" sz="1800" dirty="0" smtClean="0"/>
              <a:t>Impose Taxes</a:t>
            </a:r>
          </a:p>
          <a:p>
            <a:pPr lvl="2"/>
            <a:r>
              <a:rPr lang="en-US" sz="1800" dirty="0" smtClean="0"/>
              <a:t>All laws concerning taxes would originate in the House</a:t>
            </a:r>
          </a:p>
          <a:p>
            <a:r>
              <a:rPr lang="en-US" sz="1800" dirty="0" smtClean="0"/>
              <a:t>Lets discuss again shall we?</a:t>
            </a:r>
          </a:p>
        </p:txBody>
      </p:sp>
    </p:spTree>
    <p:extLst>
      <p:ext uri="{BB962C8B-B14F-4D97-AF65-F5344CB8AC3E}">
        <p14:creationId xmlns:p14="http://schemas.microsoft.com/office/powerpoint/2010/main" val="34724596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3">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 calcmode="lin" valueType="num">
                                      <p:cBhvr>
                                        <p:cTn id="42"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3"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44" dur="500"/>
                                        <p:tgtEl>
                                          <p:spTgt spid="3">
                                            <p:txEl>
                                              <p:pRg st="5" end="5"/>
                                            </p:txEl>
                                          </p:spTgt>
                                        </p:tgtEl>
                                      </p:cBhvr>
                                    </p:animEffect>
                                  </p:childTnLst>
                                </p:cTn>
                              </p:par>
                              <p:par>
                                <p:cTn id="45" presetID="53" presetClass="entr" presetSubtype="16" fill="hold" grpId="0" nodeType="withEffect">
                                  <p:stCondLst>
                                    <p:cond delay="0"/>
                                  </p:stCondLst>
                                  <p:childTnLst>
                                    <p:set>
                                      <p:cBhvr>
                                        <p:cTn id="46" dur="1" fill="hold">
                                          <p:stCondLst>
                                            <p:cond delay="0"/>
                                          </p:stCondLst>
                                        </p:cTn>
                                        <p:tgtEl>
                                          <p:spTgt spid="3">
                                            <p:txEl>
                                              <p:pRg st="6" end="6"/>
                                            </p:txEl>
                                          </p:spTgt>
                                        </p:tgtEl>
                                        <p:attrNameLst>
                                          <p:attrName>style.visibility</p:attrName>
                                        </p:attrNameLst>
                                      </p:cBhvr>
                                      <p:to>
                                        <p:strVal val="visible"/>
                                      </p:to>
                                    </p:set>
                                    <p:anim calcmode="lin" valueType="num">
                                      <p:cBhvr>
                                        <p:cTn id="47"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48"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49" dur="500"/>
                                        <p:tgtEl>
                                          <p:spTgt spid="3">
                                            <p:txEl>
                                              <p:pRg st="6" end="6"/>
                                            </p:txEl>
                                          </p:spTgt>
                                        </p:tgtEl>
                                      </p:cBhvr>
                                    </p:animEffect>
                                  </p:childTnLst>
                                </p:cTn>
                              </p:par>
                            </p:childTnLst>
                          </p:cTn>
                        </p:par>
                      </p:childTnLst>
                    </p:cTn>
                  </p:par>
                  <p:par>
                    <p:cTn id="50" fill="hold">
                      <p:stCondLst>
                        <p:cond delay="indefinite"/>
                      </p:stCondLst>
                      <p:childTnLst>
                        <p:par>
                          <p:cTn id="51" fill="hold">
                            <p:stCondLst>
                              <p:cond delay="0"/>
                            </p:stCondLst>
                            <p:childTnLst>
                              <p:par>
                                <p:cTn id="52" presetID="53" presetClass="entr" presetSubtype="16" fill="hold" grpId="0" nodeType="clickEffect">
                                  <p:stCondLst>
                                    <p:cond delay="0"/>
                                  </p:stCondLst>
                                  <p:childTnLst>
                                    <p:set>
                                      <p:cBhvr>
                                        <p:cTn id="53" dur="1" fill="hold">
                                          <p:stCondLst>
                                            <p:cond delay="0"/>
                                          </p:stCondLst>
                                        </p:cTn>
                                        <p:tgtEl>
                                          <p:spTgt spid="3">
                                            <p:txEl>
                                              <p:pRg st="7" end="7"/>
                                            </p:txEl>
                                          </p:spTgt>
                                        </p:tgtEl>
                                        <p:attrNameLst>
                                          <p:attrName>style.visibility</p:attrName>
                                        </p:attrNameLst>
                                      </p:cBhvr>
                                      <p:to>
                                        <p:strVal val="visible"/>
                                      </p:to>
                                    </p:set>
                                    <p:anim calcmode="lin" valueType="num">
                                      <p:cBhvr>
                                        <p:cTn id="54" dur="500" fill="hold"/>
                                        <p:tgtEl>
                                          <p:spTgt spid="3">
                                            <p:txEl>
                                              <p:pRg st="7" end="7"/>
                                            </p:txEl>
                                          </p:spTgt>
                                        </p:tgtEl>
                                        <p:attrNameLst>
                                          <p:attrName>ppt_w</p:attrName>
                                        </p:attrNameLst>
                                      </p:cBhvr>
                                      <p:tavLst>
                                        <p:tav tm="0">
                                          <p:val>
                                            <p:fltVal val="0"/>
                                          </p:val>
                                        </p:tav>
                                        <p:tav tm="100000">
                                          <p:val>
                                            <p:strVal val="#ppt_w"/>
                                          </p:val>
                                        </p:tav>
                                      </p:tavLst>
                                    </p:anim>
                                    <p:anim calcmode="lin" valueType="num">
                                      <p:cBhvr>
                                        <p:cTn id="55" dur="500" fill="hold"/>
                                        <p:tgtEl>
                                          <p:spTgt spid="3">
                                            <p:txEl>
                                              <p:pRg st="7" end="7"/>
                                            </p:txEl>
                                          </p:spTgt>
                                        </p:tgtEl>
                                        <p:attrNameLst>
                                          <p:attrName>ppt_h</p:attrName>
                                        </p:attrNameLst>
                                      </p:cBhvr>
                                      <p:tavLst>
                                        <p:tav tm="0">
                                          <p:val>
                                            <p:fltVal val="0"/>
                                          </p:val>
                                        </p:tav>
                                        <p:tav tm="100000">
                                          <p:val>
                                            <p:strVal val="#ppt_h"/>
                                          </p:val>
                                        </p:tav>
                                      </p:tavLst>
                                    </p:anim>
                                    <p:animEffect transition="in" filter="fade">
                                      <p:cBhvr>
                                        <p:cTn id="56" dur="500"/>
                                        <p:tgtEl>
                                          <p:spTgt spid="3">
                                            <p:txEl>
                                              <p:pRg st="7" end="7"/>
                                            </p:txEl>
                                          </p:spTgt>
                                        </p:tgtEl>
                                      </p:cBhvr>
                                    </p:animEffect>
                                  </p:childTnLst>
                                </p:cTn>
                              </p:par>
                              <p:par>
                                <p:cTn id="57" presetID="53" presetClass="entr" presetSubtype="16" fill="hold" grpId="0" nodeType="withEffect">
                                  <p:stCondLst>
                                    <p:cond delay="0"/>
                                  </p:stCondLst>
                                  <p:childTnLst>
                                    <p:set>
                                      <p:cBhvr>
                                        <p:cTn id="58" dur="1" fill="hold">
                                          <p:stCondLst>
                                            <p:cond delay="0"/>
                                          </p:stCondLst>
                                        </p:cTn>
                                        <p:tgtEl>
                                          <p:spTgt spid="3">
                                            <p:txEl>
                                              <p:pRg st="8" end="8"/>
                                            </p:txEl>
                                          </p:spTgt>
                                        </p:tgtEl>
                                        <p:attrNameLst>
                                          <p:attrName>style.visibility</p:attrName>
                                        </p:attrNameLst>
                                      </p:cBhvr>
                                      <p:to>
                                        <p:strVal val="visible"/>
                                      </p:to>
                                    </p:set>
                                    <p:anim calcmode="lin" valueType="num">
                                      <p:cBhvr>
                                        <p:cTn id="59" dur="500" fill="hold"/>
                                        <p:tgtEl>
                                          <p:spTgt spid="3">
                                            <p:txEl>
                                              <p:pRg st="8" end="8"/>
                                            </p:txEl>
                                          </p:spTgt>
                                        </p:tgtEl>
                                        <p:attrNameLst>
                                          <p:attrName>ppt_w</p:attrName>
                                        </p:attrNameLst>
                                      </p:cBhvr>
                                      <p:tavLst>
                                        <p:tav tm="0">
                                          <p:val>
                                            <p:fltVal val="0"/>
                                          </p:val>
                                        </p:tav>
                                        <p:tav tm="100000">
                                          <p:val>
                                            <p:strVal val="#ppt_w"/>
                                          </p:val>
                                        </p:tav>
                                      </p:tavLst>
                                    </p:anim>
                                    <p:anim calcmode="lin" valueType="num">
                                      <p:cBhvr>
                                        <p:cTn id="60" dur="500" fill="hold"/>
                                        <p:tgtEl>
                                          <p:spTgt spid="3">
                                            <p:txEl>
                                              <p:pRg st="8" end="8"/>
                                            </p:txEl>
                                          </p:spTgt>
                                        </p:tgtEl>
                                        <p:attrNameLst>
                                          <p:attrName>ppt_h</p:attrName>
                                        </p:attrNameLst>
                                      </p:cBhvr>
                                      <p:tavLst>
                                        <p:tav tm="0">
                                          <p:val>
                                            <p:fltVal val="0"/>
                                          </p:val>
                                        </p:tav>
                                        <p:tav tm="100000">
                                          <p:val>
                                            <p:strVal val="#ppt_h"/>
                                          </p:val>
                                        </p:tav>
                                      </p:tavLst>
                                    </p:anim>
                                    <p:animEffect transition="in" filter="fade">
                                      <p:cBhvr>
                                        <p:cTn id="61" dur="500"/>
                                        <p:tgtEl>
                                          <p:spTgt spid="3">
                                            <p:txEl>
                                              <p:pRg st="8" end="8"/>
                                            </p:txEl>
                                          </p:spTgt>
                                        </p:tgtEl>
                                      </p:cBhvr>
                                    </p:animEffect>
                                  </p:childTnLst>
                                </p:cTn>
                              </p:par>
                            </p:childTnLst>
                          </p:cTn>
                        </p:par>
                      </p:childTnLst>
                    </p:cTn>
                  </p:par>
                  <p:par>
                    <p:cTn id="62" fill="hold">
                      <p:stCondLst>
                        <p:cond delay="indefinite"/>
                      </p:stCondLst>
                      <p:childTnLst>
                        <p:par>
                          <p:cTn id="63" fill="hold">
                            <p:stCondLst>
                              <p:cond delay="0"/>
                            </p:stCondLst>
                            <p:childTnLst>
                              <p:par>
                                <p:cTn id="64" presetID="53" presetClass="entr" presetSubtype="16" fill="hold" grpId="0" nodeType="clickEffect">
                                  <p:stCondLst>
                                    <p:cond delay="0"/>
                                  </p:stCondLst>
                                  <p:childTnLst>
                                    <p:set>
                                      <p:cBhvr>
                                        <p:cTn id="65" dur="1" fill="hold">
                                          <p:stCondLst>
                                            <p:cond delay="0"/>
                                          </p:stCondLst>
                                        </p:cTn>
                                        <p:tgtEl>
                                          <p:spTgt spid="3">
                                            <p:txEl>
                                              <p:pRg st="9" end="9"/>
                                            </p:txEl>
                                          </p:spTgt>
                                        </p:tgtEl>
                                        <p:attrNameLst>
                                          <p:attrName>style.visibility</p:attrName>
                                        </p:attrNameLst>
                                      </p:cBhvr>
                                      <p:to>
                                        <p:strVal val="visible"/>
                                      </p:to>
                                    </p:set>
                                    <p:anim calcmode="lin" valueType="num">
                                      <p:cBhvr>
                                        <p:cTn id="66" dur="500" fill="hold"/>
                                        <p:tgtEl>
                                          <p:spTgt spid="3">
                                            <p:txEl>
                                              <p:pRg st="9" end="9"/>
                                            </p:txEl>
                                          </p:spTgt>
                                        </p:tgtEl>
                                        <p:attrNameLst>
                                          <p:attrName>ppt_w</p:attrName>
                                        </p:attrNameLst>
                                      </p:cBhvr>
                                      <p:tavLst>
                                        <p:tav tm="0">
                                          <p:val>
                                            <p:fltVal val="0"/>
                                          </p:val>
                                        </p:tav>
                                        <p:tav tm="100000">
                                          <p:val>
                                            <p:strVal val="#ppt_w"/>
                                          </p:val>
                                        </p:tav>
                                      </p:tavLst>
                                    </p:anim>
                                    <p:anim calcmode="lin" valueType="num">
                                      <p:cBhvr>
                                        <p:cTn id="67" dur="500" fill="hold"/>
                                        <p:tgtEl>
                                          <p:spTgt spid="3">
                                            <p:txEl>
                                              <p:pRg st="9" end="9"/>
                                            </p:txEl>
                                          </p:spTgt>
                                        </p:tgtEl>
                                        <p:attrNameLst>
                                          <p:attrName>ppt_h</p:attrName>
                                        </p:attrNameLst>
                                      </p:cBhvr>
                                      <p:tavLst>
                                        <p:tav tm="0">
                                          <p:val>
                                            <p:fltVal val="0"/>
                                          </p:val>
                                        </p:tav>
                                        <p:tav tm="100000">
                                          <p:val>
                                            <p:strVal val="#ppt_h"/>
                                          </p:val>
                                        </p:tav>
                                      </p:tavLst>
                                    </p:anim>
                                    <p:animEffect transition="in" filter="fade">
                                      <p:cBhvr>
                                        <p:cTn id="68"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The Agreements and Compromises</a:t>
            </a:r>
          </a:p>
        </p:txBody>
      </p:sp>
      <p:sp>
        <p:nvSpPr>
          <p:cNvPr id="3" name="Content Placeholder 2"/>
          <p:cNvSpPr>
            <a:spLocks noGrp="1"/>
          </p:cNvSpPr>
          <p:nvPr>
            <p:ph idx="1"/>
          </p:nvPr>
        </p:nvSpPr>
        <p:spPr>
          <a:xfrm>
            <a:off x="152400" y="1935480"/>
            <a:ext cx="8839200" cy="4770120"/>
          </a:xfrm>
        </p:spPr>
        <p:txBody>
          <a:bodyPr>
            <a:normAutofit/>
          </a:bodyPr>
          <a:lstStyle/>
          <a:p>
            <a:r>
              <a:rPr lang="en-US" sz="1600" dirty="0" smtClean="0"/>
              <a:t>Compromises about the Presidency</a:t>
            </a:r>
          </a:p>
          <a:p>
            <a:pPr lvl="1"/>
            <a:r>
              <a:rPr lang="en-US" sz="1600" dirty="0" smtClean="0"/>
              <a:t>Some wanted Congress to elect the president others wanted the people to vote for him</a:t>
            </a:r>
          </a:p>
          <a:p>
            <a:pPr lvl="2"/>
            <a:r>
              <a:rPr lang="en-US" sz="1600" dirty="0" smtClean="0"/>
              <a:t>They settled on the Electoral College system which is still in affect today</a:t>
            </a:r>
          </a:p>
          <a:p>
            <a:pPr lvl="1"/>
            <a:r>
              <a:rPr lang="en-US" sz="1600" dirty="0" smtClean="0"/>
              <a:t>Terms were also disputed it was ultimately decided it would be a four year term.</a:t>
            </a:r>
          </a:p>
          <a:p>
            <a:pPr lvl="2"/>
            <a:r>
              <a:rPr lang="en-US" sz="1600" dirty="0" smtClean="0"/>
              <a:t>George Washington set the precedence for two terms then stepping down. A precedence every president, but F.D.R. would follow.</a:t>
            </a:r>
          </a:p>
          <a:p>
            <a:pPr lvl="1"/>
            <a:r>
              <a:rPr lang="en-US" sz="1600" dirty="0" smtClean="0"/>
              <a:t>Other disputes like the power the president has was discussed and settled</a:t>
            </a:r>
          </a:p>
          <a:p>
            <a:pPr lvl="1"/>
            <a:endParaRPr lang="en-US" sz="1600" dirty="0"/>
          </a:p>
          <a:p>
            <a:r>
              <a:rPr lang="en-US" sz="1600" dirty="0" smtClean="0"/>
              <a:t>The Slave question</a:t>
            </a:r>
          </a:p>
          <a:p>
            <a:pPr lvl="1"/>
            <a:r>
              <a:rPr lang="en-US" sz="1600" dirty="0" smtClean="0"/>
              <a:t>The issue was hotly debated back and forth. The North left the issue for discussion down the road, allowing them to readdress the topic at a later date.</a:t>
            </a:r>
          </a:p>
          <a:p>
            <a:pPr lvl="1"/>
            <a:r>
              <a:rPr lang="en-US" sz="1600" dirty="0" smtClean="0"/>
              <a:t>The Constitution does not mention the word slave anywhere in the Constitution instead it refers to “importation” of people and “persons held to service or labor”</a:t>
            </a:r>
          </a:p>
          <a:p>
            <a:pPr lvl="1"/>
            <a:r>
              <a:rPr lang="en-US" sz="1600" dirty="0" smtClean="0"/>
              <a:t>It did leave the issue vulnerable to be obliterated by law in due time. </a:t>
            </a:r>
            <a:endParaRPr lang="en-US" sz="1600" dirty="0"/>
          </a:p>
          <a:p>
            <a:pPr lvl="1"/>
            <a:r>
              <a:rPr lang="en-US" sz="1600" dirty="0" smtClean="0"/>
              <a:t>Thank you James Madison!!!!! – His, Washington,  and Jefferson's forethought, and all of the North for that matter allowed the law to take care of the legality of slavery down the road.</a:t>
            </a:r>
            <a:endParaRPr lang="en-US" sz="1600" dirty="0"/>
          </a:p>
        </p:txBody>
      </p:sp>
    </p:spTree>
    <p:extLst>
      <p:ext uri="{BB962C8B-B14F-4D97-AF65-F5344CB8AC3E}">
        <p14:creationId xmlns:p14="http://schemas.microsoft.com/office/powerpoint/2010/main" val="3566598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fade">
                                      <p:cBhvr>
                                        <p:cTn id="37" dur="500"/>
                                        <p:tgtEl>
                                          <p:spTgt spid="3">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8" end="8"/>
                                            </p:txEl>
                                          </p:spTgt>
                                        </p:tgtEl>
                                        <p:attrNameLst>
                                          <p:attrName>style.visibility</p:attrName>
                                        </p:attrNameLst>
                                      </p:cBhvr>
                                      <p:to>
                                        <p:strVal val="visible"/>
                                      </p:to>
                                    </p:set>
                                    <p:animEffect transition="in" filter="fade">
                                      <p:cBhvr>
                                        <p:cTn id="42" dur="500"/>
                                        <p:tgtEl>
                                          <p:spTgt spid="3">
                                            <p:txEl>
                                              <p:pRg st="8" end="8"/>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
                                            <p:txEl>
                                              <p:pRg st="9" end="9"/>
                                            </p:txEl>
                                          </p:spTgt>
                                        </p:tgtEl>
                                        <p:attrNameLst>
                                          <p:attrName>style.visibility</p:attrName>
                                        </p:attrNameLst>
                                      </p:cBhvr>
                                      <p:to>
                                        <p:strVal val="visible"/>
                                      </p:to>
                                    </p:set>
                                    <p:animEffect transition="in" filter="fade">
                                      <p:cBhvr>
                                        <p:cTn id="47" dur="500"/>
                                        <p:tgtEl>
                                          <p:spTgt spid="3">
                                            <p:txEl>
                                              <p:pRg st="9" end="9"/>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3">
                                            <p:txEl>
                                              <p:pRg st="10" end="10"/>
                                            </p:txEl>
                                          </p:spTgt>
                                        </p:tgtEl>
                                        <p:attrNameLst>
                                          <p:attrName>style.visibility</p:attrName>
                                        </p:attrNameLst>
                                      </p:cBhvr>
                                      <p:to>
                                        <p:strVal val="visible"/>
                                      </p:to>
                                    </p:set>
                                    <p:animEffect transition="in" filter="fade">
                                      <p:cBhvr>
                                        <p:cTn id="52" dur="500"/>
                                        <p:tgtEl>
                                          <p:spTgt spid="3">
                                            <p:txEl>
                                              <p:pRg st="10" end="10"/>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3">
                                            <p:txEl>
                                              <p:pRg st="11" end="11"/>
                                            </p:txEl>
                                          </p:spTgt>
                                        </p:tgtEl>
                                        <p:attrNameLst>
                                          <p:attrName>style.visibility</p:attrName>
                                        </p:attrNameLst>
                                      </p:cBhvr>
                                      <p:to>
                                        <p:strVal val="visible"/>
                                      </p:to>
                                    </p:set>
                                    <p:animEffect transition="in" filter="fade">
                                      <p:cBhvr>
                                        <p:cTn id="57" dur="500"/>
                                        <p:tgtEl>
                                          <p:spTgt spid="3">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The Agreements and Compromises</a:t>
            </a:r>
          </a:p>
        </p:txBody>
      </p:sp>
      <p:sp>
        <p:nvSpPr>
          <p:cNvPr id="3" name="Content Placeholder 2"/>
          <p:cNvSpPr>
            <a:spLocks noGrp="1"/>
          </p:cNvSpPr>
          <p:nvPr>
            <p:ph idx="1"/>
          </p:nvPr>
        </p:nvSpPr>
        <p:spPr>
          <a:xfrm>
            <a:off x="76200" y="1935480"/>
            <a:ext cx="8915400" cy="4770120"/>
          </a:xfrm>
        </p:spPr>
        <p:txBody>
          <a:bodyPr>
            <a:normAutofit/>
          </a:bodyPr>
          <a:lstStyle/>
          <a:p>
            <a:r>
              <a:rPr lang="en-US" sz="1800" dirty="0" smtClean="0"/>
              <a:t>Three-Fifths Compromise – Counted the slaves as three-fifths of one person rather than a whole for both taxes, and for representation.</a:t>
            </a:r>
          </a:p>
          <a:p>
            <a:pPr lvl="1"/>
            <a:r>
              <a:rPr lang="en-US" sz="1600" dirty="0" smtClean="0"/>
              <a:t>The South’s population was  about one-third  African  American. So the South wanted to count them all as a part of it’s population so they could have more representatives in congress, but then did not want to count them at all for the purposes of levying taxes against their state. It also did not want to count them for the purpose of voting.</a:t>
            </a:r>
          </a:p>
          <a:p>
            <a:pPr lvl="1"/>
            <a:r>
              <a:rPr lang="en-US" sz="1600" dirty="0" smtClean="0"/>
              <a:t>The North’s position was simple. If you wanted to count them then let them free and allow them to be counted for tax purposes and allow them to vote. Otherwise don’t count them at all, which in turn counts toward representation as well.</a:t>
            </a:r>
          </a:p>
          <a:p>
            <a:pPr lvl="1"/>
            <a:r>
              <a:rPr lang="en-US" sz="1600" dirty="0" smtClean="0"/>
              <a:t>The Three-Fifths Compromise was decided upon.</a:t>
            </a:r>
          </a:p>
          <a:p>
            <a:pPr lvl="1"/>
            <a:endParaRPr lang="en-US" sz="1600" dirty="0"/>
          </a:p>
          <a:p>
            <a:r>
              <a:rPr lang="en-US" sz="1800" dirty="0" smtClean="0"/>
              <a:t>Commerce and the Slave trade – The South did not want the Federal Government in charge of the exports, and trade specifically the slave trade</a:t>
            </a:r>
          </a:p>
          <a:p>
            <a:pPr lvl="1"/>
            <a:r>
              <a:rPr lang="en-US" sz="1600" dirty="0" smtClean="0"/>
              <a:t>The final compromise was to give the Federal Government the power to both regulate interstate commerce and commerce with foreign countries. In return Congress could not ban the slave trade. Congress was also prohibited from imposing export taxes.</a:t>
            </a:r>
            <a:endParaRPr lang="en-US" sz="1600" dirty="0"/>
          </a:p>
        </p:txBody>
      </p:sp>
    </p:spTree>
    <p:extLst>
      <p:ext uri="{BB962C8B-B14F-4D97-AF65-F5344CB8AC3E}">
        <p14:creationId xmlns:p14="http://schemas.microsoft.com/office/powerpoint/2010/main" val="148915848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 deeper look at some of our Founders</a:t>
            </a:r>
            <a:endParaRPr lang="en-US" dirty="0"/>
          </a:p>
        </p:txBody>
      </p:sp>
      <p:sp>
        <p:nvSpPr>
          <p:cNvPr id="3" name="Subtitle 2"/>
          <p:cNvSpPr>
            <a:spLocks noGrp="1"/>
          </p:cNvSpPr>
          <p:nvPr>
            <p:ph type="subTitle" idx="1"/>
          </p:nvPr>
        </p:nvSpPr>
        <p:spPr/>
        <p:txBody>
          <a:bodyPr/>
          <a:lstStyle/>
          <a:p>
            <a:r>
              <a:rPr lang="en-US" dirty="0" smtClean="0"/>
              <a:t>A few quick points</a:t>
            </a:r>
            <a:endParaRPr lang="en-US" dirty="0"/>
          </a:p>
        </p:txBody>
      </p:sp>
    </p:spTree>
    <p:extLst>
      <p:ext uri="{BB962C8B-B14F-4D97-AF65-F5344CB8AC3E}">
        <p14:creationId xmlns:p14="http://schemas.microsoft.com/office/powerpoint/2010/main" val="263996609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8001000" cy="1162050"/>
          </a:xfrm>
        </p:spPr>
        <p:txBody>
          <a:bodyPr/>
          <a:lstStyle/>
          <a:p>
            <a:r>
              <a:rPr lang="en-US" dirty="0" smtClean="0"/>
              <a:t>John Adams</a:t>
            </a:r>
            <a:endParaRPr lang="en-US" dirty="0"/>
          </a:p>
        </p:txBody>
      </p:sp>
      <p:sp>
        <p:nvSpPr>
          <p:cNvPr id="3" name="Text Placeholder 2"/>
          <p:cNvSpPr>
            <a:spLocks noGrp="1"/>
          </p:cNvSpPr>
          <p:nvPr>
            <p:ph type="body" idx="2"/>
          </p:nvPr>
        </p:nvSpPr>
        <p:spPr>
          <a:xfrm>
            <a:off x="685800" y="1676400"/>
            <a:ext cx="4114800" cy="4572000"/>
          </a:xfrm>
        </p:spPr>
        <p:txBody>
          <a:bodyPr>
            <a:normAutofit/>
          </a:bodyPr>
          <a:lstStyle/>
          <a:p>
            <a:pPr marL="285750" indent="-285750">
              <a:buFont typeface="Arial" panose="020B0604020202020204" pitchFamily="34" charset="0"/>
              <a:buChar char="•"/>
            </a:pPr>
            <a:r>
              <a:rPr lang="en-US" sz="2000" dirty="0" smtClean="0"/>
              <a:t>Opposed Taxation without representation.</a:t>
            </a:r>
          </a:p>
          <a:p>
            <a:pPr marL="285750" indent="-285750">
              <a:buFont typeface="Arial" panose="020B0604020202020204" pitchFamily="34" charset="0"/>
              <a:buChar char="•"/>
            </a:pPr>
            <a:r>
              <a:rPr lang="en-US" sz="2000" dirty="0" smtClean="0"/>
              <a:t>Promoted the establishment of representative state governments</a:t>
            </a:r>
          </a:p>
          <a:p>
            <a:pPr marL="285750" indent="-285750">
              <a:buFont typeface="Arial" panose="020B0604020202020204" pitchFamily="34" charset="0"/>
              <a:buChar char="•"/>
            </a:pPr>
            <a:r>
              <a:rPr lang="en-US" sz="2000" dirty="0" smtClean="0"/>
              <a:t>Framed a three-branch government in the Mass. Constitution that served as a model for the federal system.</a:t>
            </a:r>
          </a:p>
          <a:p>
            <a:pPr marL="285750" indent="-285750">
              <a:buFont typeface="Arial" panose="020B0604020202020204" pitchFamily="34" charset="0"/>
              <a:buChar char="•"/>
            </a:pPr>
            <a:r>
              <a:rPr lang="en-US" sz="2000" dirty="0" smtClean="0"/>
              <a:t>Believed that the government should use the power given it to meet the needs of the individual. </a:t>
            </a:r>
          </a:p>
          <a:p>
            <a:pPr marL="285750" indent="-285750">
              <a:buFont typeface="Arial" panose="020B0604020202020204" pitchFamily="34" charset="0"/>
              <a:buChar char="•"/>
            </a:pPr>
            <a:endParaRPr lang="en-US" sz="2000" dirty="0"/>
          </a:p>
        </p:txBody>
      </p:sp>
      <p:pic>
        <p:nvPicPr>
          <p:cNvPr id="5" name="Content Placeholder 4"/>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4876800" y="1676400"/>
            <a:ext cx="4079876" cy="4662715"/>
          </a:xfrm>
        </p:spPr>
      </p:pic>
    </p:spTree>
    <p:extLst>
      <p:ext uri="{BB962C8B-B14F-4D97-AF65-F5344CB8AC3E}">
        <p14:creationId xmlns:p14="http://schemas.microsoft.com/office/powerpoint/2010/main" val="313384298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8001000" cy="1162050"/>
          </a:xfrm>
        </p:spPr>
        <p:txBody>
          <a:bodyPr/>
          <a:lstStyle/>
          <a:p>
            <a:r>
              <a:rPr lang="en-US" dirty="0" smtClean="0"/>
              <a:t>Alexander Hamilton</a:t>
            </a:r>
            <a:endParaRPr lang="en-US" dirty="0"/>
          </a:p>
        </p:txBody>
      </p:sp>
      <p:sp>
        <p:nvSpPr>
          <p:cNvPr id="3" name="Text Placeholder 2"/>
          <p:cNvSpPr>
            <a:spLocks noGrp="1"/>
          </p:cNvSpPr>
          <p:nvPr>
            <p:ph type="body" idx="2"/>
          </p:nvPr>
        </p:nvSpPr>
        <p:spPr>
          <a:xfrm>
            <a:off x="685800" y="1676400"/>
            <a:ext cx="3657600" cy="4572000"/>
          </a:xfrm>
        </p:spPr>
        <p:txBody>
          <a:bodyPr>
            <a:normAutofit/>
          </a:bodyPr>
          <a:lstStyle/>
          <a:p>
            <a:pPr marL="285750" indent="-285750">
              <a:buFont typeface="Arial" panose="020B0604020202020204" pitchFamily="34" charset="0"/>
              <a:buChar char="•"/>
            </a:pPr>
            <a:r>
              <a:rPr lang="en-US" sz="2000" dirty="0" smtClean="0"/>
              <a:t>Ideas on strong central government helped with the shaping and ratification of the constitution.</a:t>
            </a:r>
          </a:p>
          <a:p>
            <a:pPr marL="285750" indent="-285750">
              <a:buFont typeface="Arial" panose="020B0604020202020204" pitchFamily="34" charset="0"/>
              <a:buChar char="•"/>
            </a:pPr>
            <a:r>
              <a:rPr lang="en-US" sz="2000" dirty="0" smtClean="0"/>
              <a:t>Distrustful of the masses, Hamilton ensured that state power did not trump federal authority.</a:t>
            </a:r>
          </a:p>
          <a:p>
            <a:pPr marL="285750" indent="-285750">
              <a:buFont typeface="Arial" panose="020B0604020202020204" pitchFamily="34" charset="0"/>
              <a:buChar char="•"/>
            </a:pPr>
            <a:r>
              <a:rPr lang="en-US" sz="2000" dirty="0" smtClean="0"/>
              <a:t>Instrumental in establishing a stable financial system for the new nation.</a:t>
            </a:r>
          </a:p>
          <a:p>
            <a:pPr marL="285750" indent="-285750">
              <a:buFont typeface="Arial" panose="020B0604020202020204" pitchFamily="34" charset="0"/>
              <a:buChar char="•"/>
            </a:pPr>
            <a:r>
              <a:rPr lang="en-US" sz="2000" dirty="0" smtClean="0"/>
              <a:t>Published the Federalist Papers.</a:t>
            </a:r>
            <a:endParaRPr lang="en-US" sz="2000" dirty="0"/>
          </a:p>
        </p:txBody>
      </p:sp>
      <p:pic>
        <p:nvPicPr>
          <p:cNvPr id="5" name="Content Placeholder 4"/>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4419600" y="1676400"/>
            <a:ext cx="4537075" cy="4537075"/>
          </a:xfrm>
        </p:spPr>
      </p:pic>
    </p:spTree>
    <p:extLst>
      <p:ext uri="{BB962C8B-B14F-4D97-AF65-F5344CB8AC3E}">
        <p14:creationId xmlns:p14="http://schemas.microsoft.com/office/powerpoint/2010/main" val="2893879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3424</TotalTime>
  <Words>1528</Words>
  <Application>Microsoft Office PowerPoint</Application>
  <PresentationFormat>On-screen Show (4:3)</PresentationFormat>
  <Paragraphs>112</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Flow</vt:lpstr>
      <vt:lpstr>Continental Congress</vt:lpstr>
      <vt:lpstr>The Agreements and Compromises</vt:lpstr>
      <vt:lpstr>The Agreements and Compromises</vt:lpstr>
      <vt:lpstr>The Agreements and Compromises</vt:lpstr>
      <vt:lpstr>The Agreements and Compromises</vt:lpstr>
      <vt:lpstr>The Agreements and Compromises</vt:lpstr>
      <vt:lpstr>A deeper look at some of our Founders</vt:lpstr>
      <vt:lpstr>John Adams</vt:lpstr>
      <vt:lpstr>Alexander Hamilton</vt:lpstr>
      <vt:lpstr>Thomas Jefferson</vt:lpstr>
      <vt:lpstr>James Madison</vt:lpstr>
      <vt:lpstr>John Jay</vt:lpstr>
      <vt:lpstr>George Mason</vt:lpstr>
      <vt:lpstr>Roger Sherman</vt:lpstr>
      <vt:lpstr>James Wilson</vt:lpstr>
      <vt:lpstr>Ratification and the two sides</vt:lpstr>
      <vt:lpstr>The New American Government</vt:lpstr>
      <vt:lpstr>A few parting thoughts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Continental Congress</dc:title>
  <dc:creator>Anthony Manna</dc:creator>
  <cp:lastModifiedBy>Anthony Manna</cp:lastModifiedBy>
  <cp:revision>19</cp:revision>
  <dcterms:created xsi:type="dcterms:W3CDTF">2016-08-22T13:43:08Z</dcterms:created>
  <dcterms:modified xsi:type="dcterms:W3CDTF">2017-03-23T20:25:38Z</dcterms:modified>
</cp:coreProperties>
</file>