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F601313-6AE8-441D-B1F4-64BF5942A76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7E19A4A-1DC6-4DAA-93FA-8AF1C1D715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Federalism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Another Sub Unit</a:t>
            </a:r>
          </a:p>
        </p:txBody>
      </p:sp>
    </p:spTree>
    <p:extLst>
      <p:ext uri="{BB962C8B-B14F-4D97-AF65-F5344CB8AC3E}">
        <p14:creationId xmlns:p14="http://schemas.microsoft.com/office/powerpoint/2010/main" val="210943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 and such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 anchor="t">
            <a:normAutofit fontScale="92500"/>
          </a:bodyPr>
          <a:lstStyle/>
          <a:p>
            <a:r>
              <a:rPr lang="en-US" sz="2000" b="1" dirty="0"/>
              <a:t>Grants – in - aid programs – </a:t>
            </a:r>
            <a:r>
              <a:rPr lang="en-US" sz="2000" dirty="0"/>
              <a:t>Money and resources provided by the federal government to the state and local governments to be used for specific projects or programs.</a:t>
            </a:r>
          </a:p>
          <a:p>
            <a:r>
              <a:rPr lang="en-US" sz="2000" b="1" dirty="0"/>
              <a:t>Categorical Grants – </a:t>
            </a:r>
            <a:r>
              <a:rPr lang="en-US" sz="2000" dirty="0"/>
              <a:t>Grants that have specific purpose defined by law may require “matching funds” from the state or local governments.</a:t>
            </a:r>
          </a:p>
          <a:p>
            <a:r>
              <a:rPr lang="en-US" sz="2000" b="1" dirty="0"/>
              <a:t>Block Grants – </a:t>
            </a:r>
            <a:r>
              <a:rPr lang="en-US" sz="2000" dirty="0"/>
              <a:t>General grants that can be used for a variety of purposes within broad category, such as education, health care, or public services.</a:t>
            </a:r>
          </a:p>
          <a:p>
            <a:r>
              <a:rPr lang="en-US" sz="2000" b="1" dirty="0"/>
              <a:t>Revenue Sharing – </a:t>
            </a:r>
            <a:r>
              <a:rPr lang="en-US" sz="2000" dirty="0"/>
              <a:t>“No strings attached” form of aid to the state and local governments; could be used for virtually any project but never exceeded more than 2% of revenues.</a:t>
            </a:r>
          </a:p>
          <a:p>
            <a:r>
              <a:rPr lang="en-US" sz="2000" b="1" dirty="0"/>
              <a:t>Mandates – </a:t>
            </a:r>
            <a:r>
              <a:rPr lang="en-US" sz="2000" dirty="0"/>
              <a:t>Requirements that are imposed by the national government on the state and local governments. Mandates are often require state or local governments to meet </a:t>
            </a:r>
            <a:r>
              <a:rPr lang="en-US" sz="2000"/>
              <a:t>the requirement </a:t>
            </a:r>
            <a:r>
              <a:rPr lang="en-US" sz="2000" dirty="0"/>
              <a:t>at their </a:t>
            </a:r>
            <a:r>
              <a:rPr lang="en-US" sz="2000"/>
              <a:t>own expense.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07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 anchor="t"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Federalism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Delegated Powers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Implied Powers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Necessary and Proper (Elastic) Clause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Full Faith and Credit Clause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Privileges and immunities Clause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Dual Federalism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Cooperative Federalism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Fiscal Federalism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9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Constitutional Basis of Federalism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43800" cy="4419600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000" b="1" i="1" dirty="0"/>
              <a:t>Delegated Powers </a:t>
            </a:r>
            <a:r>
              <a:rPr lang="en-US" sz="2000" dirty="0"/>
              <a:t>– Expressed, or enumerated, powers given specifically to the national government (Articles I-V).</a:t>
            </a:r>
          </a:p>
          <a:p>
            <a:r>
              <a:rPr lang="en-US" sz="2000" b="1" i="1" dirty="0"/>
              <a:t>Implied Powers </a:t>
            </a:r>
            <a:r>
              <a:rPr lang="en-US" sz="2000" dirty="0"/>
              <a:t>– Although not expressed, powers that may be reasonably inferred from the Constitution (Article I, Section 8, Clause 18 – The </a:t>
            </a:r>
            <a:r>
              <a:rPr lang="en-US" sz="2000" b="1" dirty="0"/>
              <a:t>Necessary and Proper Clause,</a:t>
            </a:r>
            <a:r>
              <a:rPr lang="en-US" sz="2000" dirty="0"/>
              <a:t> or the </a:t>
            </a:r>
            <a:r>
              <a:rPr lang="en-US" sz="2000" b="1" dirty="0"/>
              <a:t>Elastic Clause).</a:t>
            </a:r>
          </a:p>
          <a:p>
            <a:r>
              <a:rPr lang="en-US" sz="2000" b="1" i="1" dirty="0"/>
              <a:t>Inherent Powers – </a:t>
            </a:r>
            <a:r>
              <a:rPr lang="en-US" sz="2000" dirty="0"/>
              <a:t>Powers that exist for the national government because the government is sovereign.</a:t>
            </a:r>
          </a:p>
          <a:p>
            <a:r>
              <a:rPr lang="en-US" sz="2000" b="1" i="1" dirty="0"/>
              <a:t>Concurrent Powers – </a:t>
            </a:r>
            <a:r>
              <a:rPr lang="en-US" sz="2000" dirty="0"/>
              <a:t>Powers that belong to both the national and state governments.</a:t>
            </a:r>
          </a:p>
          <a:p>
            <a:r>
              <a:rPr lang="en-US" sz="2000" b="1" i="1" dirty="0"/>
              <a:t>Reserved Powers – </a:t>
            </a:r>
            <a:r>
              <a:rPr lang="en-US" sz="2000" dirty="0"/>
              <a:t>Powers belonging specifically to the state because they were neither delegated to the national government nor denied to the states (Article IV; Amendment 10).</a:t>
            </a:r>
          </a:p>
          <a:p>
            <a:r>
              <a:rPr lang="en-US" sz="2000" b="1" i="1" dirty="0"/>
              <a:t>Prohibited Powers – </a:t>
            </a:r>
            <a:r>
              <a:rPr lang="en-US" sz="2000" dirty="0"/>
              <a:t>Powers that are denied to the national government, state governments, or both (Article I, Section 9 and 10; Amendments); for example, neither the national nor state governments may pass an ex post facto law or bill of attainder</a:t>
            </a:r>
            <a:endParaRPr lang="en-US" sz="2000" b="1" i="1" dirty="0"/>
          </a:p>
          <a:p>
            <a:pPr marL="0" indent="0">
              <a:buNone/>
            </a:pP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11677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7620000" cy="762000"/>
          </a:xfrm>
        </p:spPr>
        <p:txBody>
          <a:bodyPr>
            <a:normAutofit/>
          </a:bodyPr>
          <a:lstStyle/>
          <a:p>
            <a:r>
              <a:rPr lang="en-US" sz="4000" dirty="0"/>
              <a:t>Constitutional Basis of Federalism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990600"/>
          </a:xfrm>
        </p:spPr>
        <p:txBody>
          <a:bodyPr/>
          <a:lstStyle/>
          <a:p>
            <a:r>
              <a:rPr lang="en-US" sz="2400" dirty="0"/>
              <a:t>National Powers (Expressed, Implied, Inherent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76400"/>
            <a:ext cx="3657600" cy="3776136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Regulate foreign and Interstate commerce </a:t>
            </a:r>
          </a:p>
          <a:p>
            <a:r>
              <a:rPr lang="en-US" sz="1800" dirty="0"/>
              <a:t>Coin and Print Money</a:t>
            </a:r>
          </a:p>
          <a:p>
            <a:r>
              <a:rPr lang="en-US" sz="1800" dirty="0"/>
              <a:t>Provide an army and navy</a:t>
            </a:r>
          </a:p>
          <a:p>
            <a:r>
              <a:rPr lang="en-US" sz="1800" dirty="0"/>
              <a:t>Declare War</a:t>
            </a:r>
          </a:p>
          <a:p>
            <a:r>
              <a:rPr lang="en-US" sz="1800" dirty="0"/>
              <a:t>Establish federal courts below the Supreme Court</a:t>
            </a:r>
          </a:p>
          <a:p>
            <a:r>
              <a:rPr lang="en-US" sz="1800" dirty="0"/>
              <a:t>Conduct foreign relations</a:t>
            </a:r>
          </a:p>
          <a:p>
            <a:r>
              <a:rPr lang="en-US" sz="1800" dirty="0"/>
              <a:t>Make all laws :necessary and proper”</a:t>
            </a:r>
          </a:p>
          <a:p>
            <a:r>
              <a:rPr lang="en-US" sz="1800" dirty="0"/>
              <a:t>Acquire and govern U.S. territories and admit new states</a:t>
            </a:r>
          </a:p>
          <a:p>
            <a:r>
              <a:rPr lang="en-US" sz="1800" dirty="0"/>
              <a:t>Regulate immigration and naturalization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1066800"/>
          </a:xfrm>
        </p:spPr>
        <p:txBody>
          <a:bodyPr/>
          <a:lstStyle/>
          <a:p>
            <a:r>
              <a:rPr lang="en-US" dirty="0"/>
              <a:t>National and State powers (Concurrent)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3657600" cy="3810000"/>
          </a:xfrm>
        </p:spPr>
        <p:txBody>
          <a:bodyPr/>
          <a:lstStyle/>
          <a:p>
            <a:r>
              <a:rPr lang="en-US" dirty="0"/>
              <a:t>Levy Taxes</a:t>
            </a:r>
          </a:p>
          <a:p>
            <a:r>
              <a:rPr lang="en-US" dirty="0"/>
              <a:t>Borrow money</a:t>
            </a:r>
          </a:p>
          <a:p>
            <a:r>
              <a:rPr lang="en-US" dirty="0"/>
              <a:t>Spend for general welfare</a:t>
            </a:r>
          </a:p>
          <a:p>
            <a:r>
              <a:rPr lang="en-US" dirty="0"/>
              <a:t>Establish courts</a:t>
            </a:r>
          </a:p>
          <a:p>
            <a:r>
              <a:rPr lang="en-US" dirty="0"/>
              <a:t>Enact and enforce laws</a:t>
            </a:r>
          </a:p>
          <a:p>
            <a:r>
              <a:rPr lang="en-US" dirty="0"/>
              <a:t>Charter banks</a:t>
            </a:r>
          </a:p>
        </p:txBody>
      </p:sp>
    </p:spTree>
    <p:extLst>
      <p:ext uri="{BB962C8B-B14F-4D97-AF65-F5344CB8AC3E}">
        <p14:creationId xmlns:p14="http://schemas.microsoft.com/office/powerpoint/2010/main" val="52840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67600" cy="1600200"/>
          </a:xfrm>
        </p:spPr>
        <p:txBody>
          <a:bodyPr>
            <a:normAutofit/>
          </a:bodyPr>
          <a:lstStyle/>
          <a:p>
            <a:r>
              <a:rPr lang="en-US" sz="4000" dirty="0"/>
              <a:t>Constitutional Basis of Federalism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533400"/>
            <a:ext cx="4495800" cy="639762"/>
          </a:xfrm>
        </p:spPr>
        <p:txBody>
          <a:bodyPr/>
          <a:lstStyle/>
          <a:p>
            <a:pPr algn="ctr"/>
            <a:r>
              <a:rPr lang="en-US" dirty="0"/>
              <a:t>State powers (Reserved)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295400"/>
            <a:ext cx="7086600" cy="4191000"/>
          </a:xfrm>
        </p:spPr>
        <p:txBody>
          <a:bodyPr/>
          <a:lstStyle/>
          <a:p>
            <a:r>
              <a:rPr lang="en-US" dirty="0"/>
              <a:t>Regulate interstate commerce</a:t>
            </a:r>
          </a:p>
          <a:p>
            <a:r>
              <a:rPr lang="en-US" dirty="0"/>
              <a:t>Establish local governments</a:t>
            </a:r>
          </a:p>
          <a:p>
            <a:r>
              <a:rPr lang="en-US" dirty="0"/>
              <a:t>Establish public school systems</a:t>
            </a:r>
          </a:p>
          <a:p>
            <a:r>
              <a:rPr lang="en-US" dirty="0"/>
              <a:t>Administer elections</a:t>
            </a:r>
          </a:p>
          <a:p>
            <a:r>
              <a:rPr lang="en-US" dirty="0"/>
              <a:t>Protect the public’s health, welfare, and morals</a:t>
            </a:r>
          </a:p>
          <a:p>
            <a:r>
              <a:rPr lang="en-US" dirty="0"/>
              <a:t>Regulate corporations</a:t>
            </a:r>
          </a:p>
          <a:p>
            <a:r>
              <a:rPr lang="en-US" dirty="0"/>
              <a:t>Establish licensing requirements for certain regulated professions</a:t>
            </a:r>
          </a:p>
        </p:txBody>
      </p:sp>
    </p:spTree>
    <p:extLst>
      <p:ext uri="{BB962C8B-B14F-4D97-AF65-F5344CB8AC3E}">
        <p14:creationId xmlns:p14="http://schemas.microsoft.com/office/powerpoint/2010/main" val="237953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Federalism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724400"/>
          </a:xfrm>
        </p:spPr>
        <p:txBody>
          <a:bodyPr anchor="t"/>
          <a:lstStyle/>
          <a:p>
            <a:r>
              <a:rPr lang="en-US" dirty="0"/>
              <a:t>Article IV of the constitution address the issue of relationships between the states. It offers several provisions:</a:t>
            </a:r>
          </a:p>
          <a:p>
            <a:pPr lvl="1"/>
            <a:r>
              <a:rPr lang="en-US" b="1" i="1" dirty="0"/>
              <a:t>Full Faith and Credit Clause – </a:t>
            </a:r>
            <a:r>
              <a:rPr lang="en-US" dirty="0"/>
              <a:t>States are required to recognize the laws and legal documents of other states</a:t>
            </a:r>
          </a:p>
          <a:p>
            <a:pPr lvl="1"/>
            <a:r>
              <a:rPr lang="en-US" b="1" i="1" dirty="0"/>
              <a:t>Privileges and Immunities Clause – </a:t>
            </a:r>
            <a:r>
              <a:rPr lang="en-US" dirty="0"/>
              <a:t>States are prohibited from unreasonably discriminating against residence of other states.</a:t>
            </a:r>
          </a:p>
          <a:p>
            <a:pPr lvl="1"/>
            <a:r>
              <a:rPr lang="en-US" b="1" i="1" dirty="0"/>
              <a:t>Extradition – </a:t>
            </a:r>
            <a:r>
              <a:rPr lang="en-US" dirty="0"/>
              <a:t>States may return fugitives to a state from which they have fled to avoid criminal prosecution at the request of the governor of the state</a:t>
            </a:r>
          </a:p>
          <a:p>
            <a:pPr lvl="1"/>
            <a:r>
              <a:rPr lang="en-US" b="1" i="1" dirty="0"/>
              <a:t>Interstate Compacts – </a:t>
            </a:r>
            <a:r>
              <a:rPr lang="en-US" dirty="0"/>
              <a:t>States may make agreements, sometimes requiring congressional approval, to work together to solve regional problems.</a:t>
            </a:r>
            <a:endParaRPr lang="en-US" b="1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0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Advantages and disadvantages of Federalism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69993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Ideally suited to large geographic area because it encourages diversity in local government</a:t>
            </a:r>
          </a:p>
          <a:p>
            <a:r>
              <a:rPr lang="en-US" sz="2000" dirty="0"/>
              <a:t>Avoids concentration of political power</a:t>
            </a:r>
          </a:p>
          <a:p>
            <a:r>
              <a:rPr lang="en-US" sz="2000" dirty="0"/>
              <a:t>Accommodated already existing state governments</a:t>
            </a:r>
          </a:p>
          <a:p>
            <a:r>
              <a:rPr lang="en-US" sz="2000" dirty="0"/>
              <a:t>States serve as training grounds for national leaders</a:t>
            </a:r>
          </a:p>
          <a:p>
            <a:r>
              <a:rPr lang="en-US" sz="2000" dirty="0"/>
              <a:t>Keeps government close to the people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699936"/>
          </a:xfrm>
        </p:spPr>
        <p:txBody>
          <a:bodyPr>
            <a:normAutofit/>
          </a:bodyPr>
          <a:lstStyle/>
          <a:p>
            <a:r>
              <a:rPr lang="en-US" sz="2000" dirty="0"/>
              <a:t>Inflexibility inherent in a written constitution</a:t>
            </a:r>
          </a:p>
          <a:p>
            <a:r>
              <a:rPr lang="en-US" sz="2000" dirty="0"/>
              <a:t>Complex, with many governments to deal with</a:t>
            </a:r>
          </a:p>
          <a:p>
            <a:r>
              <a:rPr lang="en-US" sz="2000" dirty="0"/>
              <a:t>Duplication of offices and functions</a:t>
            </a:r>
          </a:p>
          <a:p>
            <a:r>
              <a:rPr lang="en-US" sz="2000" dirty="0"/>
              <a:t>Conflicts of authority may arise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611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Court cases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McCulloch v. Maryland (1819) – Maryland imposed a tax on the Baltimore Branch of the second National Bank of the U.S. Chief cashier James McCulloch refused to pay tax, he lost</a:t>
            </a:r>
          </a:p>
          <a:p>
            <a:endParaRPr lang="en-US" dirty="0"/>
          </a:p>
          <a:p>
            <a:r>
              <a:rPr lang="en-US" dirty="0"/>
              <a:t>Gibbons v. Ogden (1824) – This established interstate commerce and forced states to recognize licenses given by the federal government in every state. </a:t>
            </a:r>
          </a:p>
        </p:txBody>
      </p:sp>
    </p:spTree>
    <p:extLst>
      <p:ext uri="{BB962C8B-B14F-4D97-AF65-F5344CB8AC3E}">
        <p14:creationId xmlns:p14="http://schemas.microsoft.com/office/powerpoint/2010/main" val="136879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Federalism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3886200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Duel Federalism </a:t>
            </a:r>
            <a:r>
              <a:rPr lang="en-US" sz="2000" dirty="0"/>
              <a:t>– This is the earliest interpretation of federalism. It views the national and state governments each remaining supreme within their own sphere of influence.</a:t>
            </a:r>
          </a:p>
          <a:p>
            <a:r>
              <a:rPr lang="en-US" sz="2000" b="1" dirty="0"/>
              <a:t>Cooperative Federalism – </a:t>
            </a:r>
            <a:r>
              <a:rPr lang="en-US" sz="2000" dirty="0"/>
              <a:t>“Marble cake federalism” Federalism interpretation shifted to sharing policymaking and cooperating in solving problems.</a:t>
            </a:r>
          </a:p>
          <a:p>
            <a:r>
              <a:rPr lang="en-US" sz="2000" b="1" dirty="0"/>
              <a:t>New Federalism – </a:t>
            </a:r>
            <a:r>
              <a:rPr lang="en-US" sz="2000" dirty="0"/>
              <a:t>Implemented a reversal of cooperative federalism and place more responsibility to the states about how grant money would be spent</a:t>
            </a:r>
          </a:p>
          <a:p>
            <a:r>
              <a:rPr lang="en-US" sz="2000" b="1" dirty="0"/>
              <a:t>Fiscal Federalism – </a:t>
            </a:r>
            <a:r>
              <a:rPr lang="en-US" sz="2000" dirty="0"/>
              <a:t>National government’s patterns of spending, taxation, and providing grants to influence state and local government.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8729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722</TotalTime>
  <Words>818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Impact</vt:lpstr>
      <vt:lpstr>Times New Roman</vt:lpstr>
      <vt:lpstr>NewsPrint</vt:lpstr>
      <vt:lpstr>Federalism</vt:lpstr>
      <vt:lpstr>Vocabulary </vt:lpstr>
      <vt:lpstr>Constitutional Basis of Federalism</vt:lpstr>
      <vt:lpstr>Constitutional Basis of Federalism</vt:lpstr>
      <vt:lpstr>Constitutional Basis of Federalism</vt:lpstr>
      <vt:lpstr>Federalism in Practice</vt:lpstr>
      <vt:lpstr>Advantages and disadvantages of Federalism</vt:lpstr>
      <vt:lpstr>Key Court cases to remember</vt:lpstr>
      <vt:lpstr>Federalism today</vt:lpstr>
      <vt:lpstr>Grants and such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</dc:title>
  <dc:creator>Anthony Manna</dc:creator>
  <cp:lastModifiedBy>Anthony Manna</cp:lastModifiedBy>
  <cp:revision>12</cp:revision>
  <dcterms:created xsi:type="dcterms:W3CDTF">2016-10-11T15:25:16Z</dcterms:created>
  <dcterms:modified xsi:type="dcterms:W3CDTF">2018-11-08T14:52:23Z</dcterms:modified>
</cp:coreProperties>
</file>