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2E2292-20E3-4A0E-9E85-0EED8B8B2EB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AD7C8C-42C4-4A97-8C73-EF994667899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Interests Groups and the Mass 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look at their effects</a:t>
            </a:r>
          </a:p>
        </p:txBody>
      </p:sp>
    </p:spTree>
    <p:extLst>
      <p:ext uri="{BB962C8B-B14F-4D97-AF65-F5344CB8AC3E}">
        <p14:creationId xmlns:p14="http://schemas.microsoft.com/office/powerpoint/2010/main" val="3184830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 of the Modern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Television – Today TV claims the largest audience of mass media. After World War II TV increased the visibility of broadcast journalists making them celebrities. </a:t>
            </a:r>
          </a:p>
          <a:p>
            <a:pPr lvl="1"/>
            <a:r>
              <a:rPr lang="en-US" sz="2400" dirty="0"/>
              <a:t>Recent growth of cable TV news and the 24/7 news cycle have greatly changed the coverage of the American political system.</a:t>
            </a:r>
          </a:p>
          <a:p>
            <a:r>
              <a:rPr lang="en-US" sz="2800" dirty="0"/>
              <a:t>Internet as Media – The rapid growth of the internet has led to media organizations using the internet as a way to convey  information</a:t>
            </a:r>
          </a:p>
          <a:p>
            <a:pPr lvl="1"/>
            <a:r>
              <a:rPr lang="en-US" sz="2400" dirty="0"/>
              <a:t>Newspapers, magazines, blogs, radio and TV all use the internet. “Fact Checking” is less reliable, but more information is out there for the reader, or follower.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81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of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181600"/>
          </a:xfrm>
        </p:spPr>
        <p:txBody>
          <a:bodyPr>
            <a:normAutofit/>
          </a:bodyPr>
          <a:lstStyle/>
          <a:p>
            <a:r>
              <a:rPr lang="en-US" dirty="0"/>
              <a:t>Informing the public</a:t>
            </a:r>
          </a:p>
          <a:p>
            <a:r>
              <a:rPr lang="en-US" dirty="0"/>
              <a:t>Shaping public opinion</a:t>
            </a:r>
          </a:p>
          <a:p>
            <a:r>
              <a:rPr lang="en-US" dirty="0"/>
              <a:t>Providing a link between citizens and government</a:t>
            </a:r>
          </a:p>
          <a:p>
            <a:r>
              <a:rPr lang="en-US" dirty="0"/>
              <a:t>Serving as a watchdog that investigates and examines personalities and government policies</a:t>
            </a:r>
          </a:p>
          <a:p>
            <a:r>
              <a:rPr lang="en-US" dirty="0"/>
              <a:t>Agenda setting by influencing what subjects become national political issues.</a:t>
            </a:r>
          </a:p>
        </p:txBody>
      </p:sp>
    </p:spTree>
    <p:extLst>
      <p:ext uri="{BB962C8B-B14F-4D97-AF65-F5344CB8AC3E}">
        <p14:creationId xmlns:p14="http://schemas.microsoft.com/office/powerpoint/2010/main" val="91910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 Ownership and Government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924800" cy="5334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Technical regulations – The FCC (Federal Communications Commission). Regulates foreign communication via the radio, TV, telephone, telegraph, cable, and satellite.</a:t>
            </a:r>
          </a:p>
          <a:p>
            <a:r>
              <a:rPr lang="en-US" sz="2800" dirty="0"/>
              <a:t>Structural Regulations – Controls the organization and ownership of broadcasting companies; in 1996 the Telecommunications act broadened competition.</a:t>
            </a:r>
          </a:p>
          <a:p>
            <a:r>
              <a:rPr lang="en-US" sz="2800" dirty="0"/>
              <a:t>Content Regulations – Although the mass media are protected by the First Amendment, the broadcast media have been subject to regulation of content. </a:t>
            </a:r>
          </a:p>
        </p:txBody>
      </p:sp>
    </p:spTree>
    <p:extLst>
      <p:ext uri="{BB962C8B-B14F-4D97-AF65-F5344CB8AC3E}">
        <p14:creationId xmlns:p14="http://schemas.microsoft.com/office/powerpoint/2010/main" val="258812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and 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News Releases – Prepared texts to be used exactly as written</a:t>
            </a:r>
          </a:p>
          <a:p>
            <a:r>
              <a:rPr lang="en-US" sz="2800" dirty="0"/>
              <a:t>News briefings – announcements and daily questioning of the press secretary about news releases</a:t>
            </a:r>
          </a:p>
          <a:p>
            <a:r>
              <a:rPr lang="en-US" sz="2800" dirty="0"/>
              <a:t>News Conferences – questioning high-level officials, often rehearsed.</a:t>
            </a:r>
          </a:p>
          <a:p>
            <a:r>
              <a:rPr lang="en-US" sz="2800" dirty="0"/>
              <a:t>Leaks – information released by officials who are guaranteed anonymity ; may be intentional to interfere with the opposition or to “float” an idea and measure reaction.</a:t>
            </a:r>
          </a:p>
          <a:p>
            <a:pPr lvl="1"/>
            <a:r>
              <a:rPr lang="en-US" sz="2400" dirty="0"/>
              <a:t>Reporters are expected to observe “rules” when talking to </a:t>
            </a:r>
            <a:r>
              <a:rPr lang="en-US" sz="2400" dirty="0" err="1"/>
              <a:t>officals</a:t>
            </a:r>
            <a:r>
              <a:rPr lang="en-US" sz="2400" dirty="0"/>
              <a:t>.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9369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and the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On the record – the official may be quoted by name</a:t>
            </a:r>
          </a:p>
          <a:p>
            <a:r>
              <a:rPr lang="en-US" sz="2800" dirty="0"/>
              <a:t>Off the record – what the official says can not be printed</a:t>
            </a:r>
          </a:p>
          <a:p>
            <a:r>
              <a:rPr lang="en-US" sz="2800" dirty="0"/>
              <a:t>On background – what the official says can be printed but may not be attributed to the official by name</a:t>
            </a:r>
          </a:p>
          <a:p>
            <a:r>
              <a:rPr lang="en-US" sz="2800" dirty="0"/>
              <a:t>On the deep background – what the official says can be printed, but it cannot be attributed to anybody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534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and the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Fewer reporters regularly cover congress which does not maintain as tight a control over news stories as the White House.</a:t>
            </a:r>
          </a:p>
          <a:p>
            <a:r>
              <a:rPr lang="en-US" dirty="0"/>
              <a:t>Most of the coverage of Congress concerns the House of Representatives,  the Senate, or Congress as an organization, rather than as individual members.</a:t>
            </a:r>
          </a:p>
          <a:p>
            <a:r>
              <a:rPr lang="en-US" dirty="0"/>
              <a:t> News on congress usually covers confirmation hearings, oversight investigations, or scandals among members.</a:t>
            </a:r>
          </a:p>
        </p:txBody>
      </p:sp>
    </p:spTree>
    <p:extLst>
      <p:ext uri="{BB962C8B-B14F-4D97-AF65-F5344CB8AC3E}">
        <p14:creationId xmlns:p14="http://schemas.microsoft.com/office/powerpoint/2010/main" val="950805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Biases in the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Media Biases? </a:t>
            </a:r>
            <a:r>
              <a:rPr lang="en-US"/>
              <a:t>Lets discuss!</a:t>
            </a:r>
          </a:p>
        </p:txBody>
      </p:sp>
    </p:spTree>
    <p:extLst>
      <p:ext uri="{BB962C8B-B14F-4D97-AF65-F5344CB8AC3E}">
        <p14:creationId xmlns:p14="http://schemas.microsoft.com/office/powerpoint/2010/main" val="377612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Interests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Raise awareness and stimulate interest in public affairs by educating the public</a:t>
            </a:r>
          </a:p>
          <a:p>
            <a:r>
              <a:rPr lang="en-US" dirty="0"/>
              <a:t>Represent their membership, serving as a link between members and government </a:t>
            </a:r>
          </a:p>
          <a:p>
            <a:r>
              <a:rPr lang="en-US" dirty="0"/>
              <a:t>Provide information to government, especially data and testimony useful in making public policy</a:t>
            </a:r>
          </a:p>
          <a:p>
            <a:r>
              <a:rPr lang="en-US" dirty="0"/>
              <a:t>Provide channels for political participation that enable citizens to work together to achieve a common goal</a:t>
            </a:r>
          </a:p>
        </p:txBody>
      </p:sp>
    </p:spTree>
    <p:extLst>
      <p:ext uri="{BB962C8B-B14F-4D97-AF65-F5344CB8AC3E}">
        <p14:creationId xmlns:p14="http://schemas.microsoft.com/office/powerpoint/2010/main" val="335560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Interests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</a:t>
            </a:r>
          </a:p>
          <a:p>
            <a:pPr lvl="1"/>
            <a:r>
              <a:rPr lang="en-US" dirty="0"/>
              <a:t>Labor Unions – Teamsters Union</a:t>
            </a:r>
          </a:p>
          <a:p>
            <a:pPr lvl="1"/>
            <a:r>
              <a:rPr lang="en-US" dirty="0"/>
              <a:t>Business groups – National Association of Manufacturing</a:t>
            </a:r>
          </a:p>
          <a:p>
            <a:pPr lvl="1"/>
            <a:r>
              <a:rPr lang="en-US" dirty="0"/>
              <a:t>Professional groups – NEA</a:t>
            </a:r>
          </a:p>
          <a:p>
            <a:pPr lvl="1"/>
            <a:r>
              <a:rPr lang="en-US" dirty="0"/>
              <a:t>Agricultural groups – National Farmers’ Union</a:t>
            </a:r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8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Interest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Groups that promote causes</a:t>
            </a:r>
          </a:p>
          <a:p>
            <a:pPr lvl="1"/>
            <a:r>
              <a:rPr lang="en-US" dirty="0"/>
              <a:t>American Civil Liberties Union – ACLU</a:t>
            </a:r>
          </a:p>
          <a:p>
            <a:pPr lvl="1"/>
            <a:r>
              <a:rPr lang="en-US" dirty="0"/>
              <a:t>National Rifle Association – NRA</a:t>
            </a:r>
          </a:p>
          <a:p>
            <a:pPr lvl="1"/>
            <a:r>
              <a:rPr lang="en-US" dirty="0"/>
              <a:t>American Association of Retired People – AARP</a:t>
            </a:r>
          </a:p>
          <a:p>
            <a:pPr lvl="1"/>
            <a:r>
              <a:rPr lang="en-US" dirty="0"/>
              <a:t>National Association for the Advancement of Colored People – NAACP</a:t>
            </a:r>
          </a:p>
          <a:p>
            <a:pPr lvl="1"/>
            <a:r>
              <a:rPr lang="en-US" dirty="0"/>
              <a:t>Veterans Foreign Wars – VFW</a:t>
            </a:r>
          </a:p>
          <a:p>
            <a:pPr lvl="1"/>
            <a:r>
              <a:rPr lang="en-US" dirty="0"/>
              <a:t>National Council of Churches</a:t>
            </a:r>
          </a:p>
          <a:p>
            <a:pPr lvl="1"/>
            <a:r>
              <a:rPr lang="en-US" dirty="0"/>
              <a:t>American Jewish Congress</a:t>
            </a:r>
          </a:p>
        </p:txBody>
      </p:sp>
    </p:spTree>
    <p:extLst>
      <p:ext uri="{BB962C8B-B14F-4D97-AF65-F5344CB8AC3E}">
        <p14:creationId xmlns:p14="http://schemas.microsoft.com/office/powerpoint/2010/main" val="284560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Interest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Interests groups</a:t>
            </a:r>
          </a:p>
          <a:p>
            <a:pPr lvl="1"/>
            <a:r>
              <a:rPr lang="en-US" dirty="0"/>
              <a:t>Common Cause</a:t>
            </a:r>
          </a:p>
          <a:p>
            <a:pPr lvl="1"/>
            <a:r>
              <a:rPr lang="en-US" dirty="0"/>
              <a:t>League of Woman Voters</a:t>
            </a:r>
          </a:p>
          <a:p>
            <a:pPr lvl="1"/>
            <a:r>
              <a:rPr lang="en-US" dirty="0"/>
              <a:t>Mothers Against Drunk Driving –MADD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7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of Interest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48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Influencing Elections </a:t>
            </a:r>
            <a:r>
              <a:rPr lang="en-US" sz="2000" dirty="0"/>
              <a:t>– Encourage members to vote for candidates who  support their views, influencing party platforms and the nomination of candidates, campaigning and contributing money to parties candidate through PAC’s</a:t>
            </a:r>
          </a:p>
          <a:p>
            <a:r>
              <a:rPr lang="en-US" sz="2000" b="1" dirty="0"/>
              <a:t>Lobbying – </a:t>
            </a:r>
            <a:r>
              <a:rPr lang="en-US" sz="2000" dirty="0"/>
              <a:t>Attempting to influence policymakers, often by supplying data to government officials and their staffs to convince policymakers that their case is more deserving than others.</a:t>
            </a:r>
          </a:p>
          <a:p>
            <a:pPr lvl="1"/>
            <a:r>
              <a:rPr lang="en-US" sz="1600" b="1" dirty="0"/>
              <a:t>Direct Lobbying – </a:t>
            </a:r>
            <a:r>
              <a:rPr lang="en-US" sz="1600" dirty="0"/>
              <a:t>Using personal contacts </a:t>
            </a:r>
          </a:p>
          <a:p>
            <a:pPr lvl="1"/>
            <a:r>
              <a:rPr lang="en-US" sz="1600" b="1" dirty="0"/>
              <a:t>Grassroots Lobbying – </a:t>
            </a:r>
            <a:r>
              <a:rPr lang="en-US" sz="1600" dirty="0"/>
              <a:t>Interested group members and other outside organizations  write letters, send telegrams, e-mails, faxes, and phone calls to influence policymakers</a:t>
            </a:r>
          </a:p>
          <a:p>
            <a:pPr lvl="1"/>
            <a:r>
              <a:rPr lang="en-US" sz="1600" b="1" dirty="0"/>
              <a:t>Coalition lobbying – </a:t>
            </a:r>
            <a:r>
              <a:rPr lang="en-US" sz="1600" dirty="0"/>
              <a:t>Several interest groups with a common goal join to influence policy makers</a:t>
            </a:r>
          </a:p>
          <a:p>
            <a:r>
              <a:rPr lang="en-US" sz="2000" b="1" dirty="0"/>
              <a:t>Litigation – </a:t>
            </a:r>
            <a:r>
              <a:rPr lang="en-US" sz="2000" dirty="0"/>
              <a:t>Groups often take an issue to court if they are unsuccessful in gaining the support of Congress; this worked for the NAACP in the 1950’s in their argument against segregation</a:t>
            </a:r>
          </a:p>
          <a:p>
            <a:r>
              <a:rPr lang="en-US" sz="2000" b="1" dirty="0"/>
              <a:t>Going Public – </a:t>
            </a:r>
            <a:r>
              <a:rPr lang="en-US" sz="2000" dirty="0"/>
              <a:t>Appealing to the public for support by bringing attention to an issue or using public relations to gain support for the image of interest group itself.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8217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Interest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1946 was the first major attempt to regulate interest groups – </a:t>
            </a:r>
            <a:r>
              <a:rPr lang="en-US" b="1" dirty="0"/>
              <a:t>Federal Regulation Lobbying Act</a:t>
            </a:r>
            <a:endParaRPr lang="en-US" dirty="0"/>
          </a:p>
          <a:p>
            <a:pPr lvl="1"/>
            <a:r>
              <a:rPr lang="en-US" dirty="0"/>
              <a:t>Forced lobbyists to register with a clerk  of the house and the secretary of the Senate</a:t>
            </a:r>
          </a:p>
          <a:p>
            <a:r>
              <a:rPr lang="en-US" dirty="0"/>
              <a:t>1995 Congress passed the –</a:t>
            </a:r>
            <a:r>
              <a:rPr lang="en-US" b="1" dirty="0"/>
              <a:t>Lobbying Disclosure Act</a:t>
            </a:r>
          </a:p>
          <a:p>
            <a:pPr lvl="1"/>
            <a:r>
              <a:rPr lang="en-US" dirty="0"/>
              <a:t>Created much stricter regulations by requiring registration if lobbying was directed at members of Congress, congressional staff, or policymakers within </a:t>
            </a:r>
            <a:r>
              <a:rPr lang="en-US"/>
              <a:t>the executive branch.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257800"/>
          </a:xfrm>
        </p:spPr>
        <p:txBody>
          <a:bodyPr/>
          <a:lstStyle/>
          <a:p>
            <a:r>
              <a:rPr lang="en-US" dirty="0"/>
              <a:t>Mass Media – Refers to all forms of communication that transmit information to the general public. </a:t>
            </a:r>
          </a:p>
          <a:p>
            <a:r>
              <a:rPr lang="en-US" dirty="0"/>
              <a:t>Mass Media, although they are not the only means of communication between citizens and government, they are the only linkage mechanism that specializes in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15244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 of the Modern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486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Newspapers – Outdated form of media subscriptions are down and its future is being called into question</a:t>
            </a:r>
          </a:p>
          <a:p>
            <a:r>
              <a:rPr lang="en-US" sz="2800" dirty="0"/>
              <a:t>Magazines – Smaller circulation, but more reliable source of revenue than newspapers </a:t>
            </a:r>
          </a:p>
          <a:p>
            <a:r>
              <a:rPr lang="en-US" sz="2800" dirty="0"/>
              <a:t>Radio – One of the most consistent forms of media out there with 24/7 news at the people ready.</a:t>
            </a:r>
          </a:p>
        </p:txBody>
      </p:sp>
    </p:spTree>
    <p:extLst>
      <p:ext uri="{BB962C8B-B14F-4D97-AF65-F5344CB8AC3E}">
        <p14:creationId xmlns:p14="http://schemas.microsoft.com/office/powerpoint/2010/main" val="639869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970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Gill Sans MT</vt:lpstr>
      <vt:lpstr>Verdana</vt:lpstr>
      <vt:lpstr>Wingdings 2</vt:lpstr>
      <vt:lpstr>Solstice</vt:lpstr>
      <vt:lpstr>Interests Groups and the Mass Media</vt:lpstr>
      <vt:lpstr>Functions of Interests Groups</vt:lpstr>
      <vt:lpstr>Types of Interests Group</vt:lpstr>
      <vt:lpstr>Types of Interest Groups</vt:lpstr>
      <vt:lpstr>Types of Interest Groups</vt:lpstr>
      <vt:lpstr>Strategies of Interest Groups</vt:lpstr>
      <vt:lpstr>Regulation of Interest Groups</vt:lpstr>
      <vt:lpstr>Modern Media</vt:lpstr>
      <vt:lpstr>Development of the Modern Media</vt:lpstr>
      <vt:lpstr>Development of the Modern Media</vt:lpstr>
      <vt:lpstr>Roles of Media</vt:lpstr>
      <vt:lpstr>Media Ownership and Government Regulations</vt:lpstr>
      <vt:lpstr>Media and the President</vt:lpstr>
      <vt:lpstr>Media and the President</vt:lpstr>
      <vt:lpstr>Media and the Congress</vt:lpstr>
      <vt:lpstr>Biases in the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Interests Groups and the Mass Media</dc:title>
  <dc:creator>Anthony Manna</dc:creator>
  <cp:lastModifiedBy>Anthony Manna</cp:lastModifiedBy>
  <cp:revision>8</cp:revision>
  <dcterms:created xsi:type="dcterms:W3CDTF">2016-11-08T13:03:27Z</dcterms:created>
  <dcterms:modified xsi:type="dcterms:W3CDTF">2018-11-08T14:51:24Z</dcterms:modified>
</cp:coreProperties>
</file>