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EE401711-02DC-4F5A-B0A4-D7A4CFB82638}" type="datetimeFigureOut">
              <a:rPr lang="en-US" dirty="0"/>
              <a:t>11/8/2018</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3336BD-BA89-4B92-9DBC-679F61142570}"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6CB5C7-A3C7-439B-802A-DFE3FCA7ADBD}"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E65EA-47B7-4DBF-958B-A3D4DA4F431A}"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DA4AAA-CF98-48DB-9517-D7ADD1FD1213}"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C29F696-D0E7-4C66-925E-251F9C0B0F21}" type="datetimeFigureOut">
              <a:rPr lang="en-US" dirty="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5C2732E-4FBC-4B01-A175-6B1CAC9B226D}" type="datetimeFigureOut">
              <a:rPr lang="en-US" dirty="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53B61-F054-442D-881D-6A81C2774BFE}"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dirty="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dirty="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dirty="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1824E7-1432-4F89-B9E6-59843C6C91FE}"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0AAD9C-D29C-4D1E-A739-CC3C95B41085}"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DC48ED7C-D9A5-4EA8-B309-6E368BFA8F2B}" type="datetimeFigureOut">
              <a:rPr lang="en-US" dirty="0"/>
              <a:t>11/8/2018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Judicial Branch </a:t>
            </a:r>
          </a:p>
        </p:txBody>
      </p:sp>
      <p:sp>
        <p:nvSpPr>
          <p:cNvPr id="3" name="Subtitle 2"/>
          <p:cNvSpPr>
            <a:spLocks noGrp="1"/>
          </p:cNvSpPr>
          <p:nvPr>
            <p:ph type="subTitle" idx="1"/>
          </p:nvPr>
        </p:nvSpPr>
        <p:spPr/>
        <p:txBody>
          <a:bodyPr/>
          <a:lstStyle/>
          <a:p>
            <a:r>
              <a:rPr lang="en-US" dirty="0"/>
              <a:t>The National Judiciary</a:t>
            </a:r>
          </a:p>
        </p:txBody>
      </p:sp>
    </p:spTree>
    <p:extLst>
      <p:ext uri="{BB962C8B-B14F-4D97-AF65-F5344CB8AC3E}">
        <p14:creationId xmlns:p14="http://schemas.microsoft.com/office/powerpoint/2010/main" val="92945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168" y="132908"/>
            <a:ext cx="10396882" cy="643270"/>
          </a:xfrm>
        </p:spPr>
        <p:txBody>
          <a:bodyPr>
            <a:normAutofit fontScale="90000"/>
          </a:bodyPr>
          <a:lstStyle/>
          <a:p>
            <a:r>
              <a:rPr lang="en-US" sz="4400" dirty="0"/>
              <a:t>Courts as policymakers</a:t>
            </a:r>
          </a:p>
        </p:txBody>
      </p:sp>
      <p:sp>
        <p:nvSpPr>
          <p:cNvPr id="3" name="Content Placeholder 2"/>
          <p:cNvSpPr>
            <a:spLocks noGrp="1"/>
          </p:cNvSpPr>
          <p:nvPr>
            <p:ph sz="quarter" idx="13"/>
          </p:nvPr>
        </p:nvSpPr>
        <p:spPr>
          <a:xfrm>
            <a:off x="106326" y="733647"/>
            <a:ext cx="11451265" cy="4774017"/>
          </a:xfrm>
        </p:spPr>
        <p:txBody>
          <a:bodyPr anchor="t">
            <a:normAutofit/>
          </a:bodyPr>
          <a:lstStyle/>
          <a:p>
            <a:r>
              <a:rPr lang="en-US" sz="2800" dirty="0">
                <a:latin typeface="Times New Roman" panose="02020603050405020304" pitchFamily="18" charset="0"/>
                <a:cs typeface="Times New Roman" panose="02020603050405020304" pitchFamily="18" charset="0"/>
              </a:rPr>
              <a:t>The Rehnquist and Roberts courts (1986-present) – planned parenthood v. Casey (1992) limited but, did not reverse early liberal courts decisions on the topics of abortions, and affirmative actions. The court of Chief Justices John Roberts (2005 – present) continued the conservative ideology of the Rehnquist court. 2007 the Roberts Court upheld the federal Partial Birth Abortion Act of 2003.</a:t>
            </a:r>
          </a:p>
        </p:txBody>
      </p:sp>
    </p:spTree>
    <p:extLst>
      <p:ext uri="{BB962C8B-B14F-4D97-AF65-F5344CB8AC3E}">
        <p14:creationId xmlns:p14="http://schemas.microsoft.com/office/powerpoint/2010/main" val="116468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03" y="143540"/>
            <a:ext cx="10396882" cy="568842"/>
          </a:xfrm>
        </p:spPr>
        <p:txBody>
          <a:bodyPr>
            <a:normAutofit fontScale="90000"/>
          </a:bodyPr>
          <a:lstStyle/>
          <a:p>
            <a:r>
              <a:rPr lang="en-US" sz="4400" dirty="0"/>
              <a:t>Judicial Philosophy</a:t>
            </a:r>
          </a:p>
        </p:txBody>
      </p:sp>
      <p:sp>
        <p:nvSpPr>
          <p:cNvPr id="3" name="Content Placeholder 2"/>
          <p:cNvSpPr>
            <a:spLocks noGrp="1"/>
          </p:cNvSpPr>
          <p:nvPr>
            <p:ph sz="quarter" idx="13"/>
          </p:nvPr>
        </p:nvSpPr>
        <p:spPr>
          <a:xfrm>
            <a:off x="106326" y="669852"/>
            <a:ext cx="11451265" cy="4816548"/>
          </a:xfrm>
        </p:spPr>
        <p:txBody>
          <a:bodyPr anchor="t">
            <a:normAutofit fontScale="92500" lnSpcReduction="10000"/>
          </a:bodyPr>
          <a:lstStyle/>
          <a:p>
            <a:r>
              <a:rPr lang="en-US" sz="2400" dirty="0">
                <a:latin typeface="Times New Roman" panose="02020603050405020304" pitchFamily="18" charset="0"/>
                <a:cs typeface="Times New Roman" panose="02020603050405020304" pitchFamily="18" charset="0"/>
              </a:rPr>
              <a:t>Judicial Philosophy – judicial philosophy of activism or restraint is not the same as political philosophy such as liberal or conservative. The </a:t>
            </a:r>
            <a:r>
              <a:rPr lang="en-US" sz="2400" dirty="0" err="1">
                <a:latin typeface="Times New Roman" panose="02020603050405020304" pitchFamily="18" charset="0"/>
                <a:cs typeface="Times New Roman" panose="02020603050405020304" pitchFamily="18" charset="0"/>
              </a:rPr>
              <a:t>marshall</a:t>
            </a:r>
            <a:r>
              <a:rPr lang="en-US" sz="2400" dirty="0">
                <a:latin typeface="Times New Roman" panose="02020603050405020304" pitchFamily="18" charset="0"/>
                <a:cs typeface="Times New Roman" panose="02020603050405020304" pitchFamily="18" charset="0"/>
              </a:rPr>
              <a:t> court was activist in establishing judicial review but conservative in protecting property rights.</a:t>
            </a:r>
          </a:p>
          <a:p>
            <a:r>
              <a:rPr lang="en-US" sz="2400" dirty="0">
                <a:latin typeface="Times New Roman" panose="02020603050405020304" pitchFamily="18" charset="0"/>
                <a:cs typeface="Times New Roman" panose="02020603050405020304" pitchFamily="18" charset="0"/>
              </a:rPr>
              <a:t>Judicial Activism – the philosophy of judicial activism, or judicial intervention, holds that the court should play an active role in determining national policies.</a:t>
            </a:r>
          </a:p>
          <a:p>
            <a:r>
              <a:rPr lang="en-US" sz="2400" dirty="0">
                <a:latin typeface="Times New Roman" panose="02020603050405020304" pitchFamily="18" charset="0"/>
                <a:cs typeface="Times New Roman" panose="02020603050405020304" pitchFamily="18" charset="0"/>
              </a:rPr>
              <a:t>Judicial restraint – the philosophy of judicial restraint holds that the court should avoid taking the initiative on social and political questions, operating strictly within the limits of the constitution and upholding acts of congress unless the acts clearly violate specific provisions of the constitution.</a:t>
            </a:r>
          </a:p>
        </p:txBody>
      </p:sp>
    </p:spTree>
    <p:extLst>
      <p:ext uri="{BB962C8B-B14F-4D97-AF65-F5344CB8AC3E}">
        <p14:creationId xmlns:p14="http://schemas.microsoft.com/office/powerpoint/2010/main" val="135127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158262"/>
            <a:ext cx="10396882" cy="738553"/>
          </a:xfrm>
        </p:spPr>
        <p:txBody>
          <a:bodyPr>
            <a:normAutofit fontScale="90000"/>
          </a:bodyPr>
          <a:lstStyle/>
          <a:p>
            <a:r>
              <a:rPr lang="en-US" dirty="0"/>
              <a:t>Jurisdiction</a:t>
            </a:r>
          </a:p>
        </p:txBody>
      </p:sp>
      <p:sp>
        <p:nvSpPr>
          <p:cNvPr id="3" name="Content Placeholder 2"/>
          <p:cNvSpPr>
            <a:spLocks noGrp="1"/>
          </p:cNvSpPr>
          <p:nvPr>
            <p:ph sz="quarter" idx="13"/>
          </p:nvPr>
        </p:nvSpPr>
        <p:spPr>
          <a:xfrm>
            <a:off x="70338" y="791308"/>
            <a:ext cx="11553093" cy="4721469"/>
          </a:xfrm>
        </p:spPr>
        <p:txBody>
          <a:bodyPr anchor="t">
            <a:normAutofit/>
          </a:bodyPr>
          <a:lstStyle/>
          <a:p>
            <a:r>
              <a:rPr lang="en-US" dirty="0">
                <a:latin typeface="Times New Roman" panose="02020603050405020304" pitchFamily="18" charset="0"/>
                <a:cs typeface="Times New Roman" panose="02020603050405020304" pitchFamily="18" charset="0"/>
              </a:rPr>
              <a:t>Jurisdiction – Is the authority of the courts to hear certain cases. Under the Constitution they have jurisdiction under Federal law, treaties, and interpretation of the law.</a:t>
            </a:r>
          </a:p>
          <a:p>
            <a:pPr lvl="1"/>
            <a:r>
              <a:rPr lang="en-US" sz="2000" dirty="0">
                <a:latin typeface="Times New Roman" panose="02020603050405020304" pitchFamily="18" charset="0"/>
                <a:cs typeface="Times New Roman" panose="02020603050405020304" pitchFamily="18" charset="0"/>
              </a:rPr>
              <a:t>Original Jurisdiction – Lower courts have the authority to hear cases for the first time; in the federal system district courts and the supreme court have original jurisdiction where trials are conducted, evidence is presented, and juries determine the outcome of cases</a:t>
            </a:r>
          </a:p>
          <a:p>
            <a:pPr lvl="1"/>
            <a:r>
              <a:rPr lang="en-US" sz="2000" dirty="0">
                <a:latin typeface="Times New Roman" panose="02020603050405020304" pitchFamily="18" charset="0"/>
                <a:cs typeface="Times New Roman" panose="02020603050405020304" pitchFamily="18" charset="0"/>
              </a:rPr>
              <a:t>Appellate Jurisdiction – Courts that hear reviews or appeals of decisions from the lower courts; courts of Appeals and the supreme court have appellate jurisdiction</a:t>
            </a:r>
          </a:p>
          <a:p>
            <a:pPr lvl="1"/>
            <a:r>
              <a:rPr lang="en-US" sz="2000" dirty="0">
                <a:latin typeface="Times New Roman" panose="02020603050405020304" pitchFamily="18" charset="0"/>
                <a:cs typeface="Times New Roman" panose="02020603050405020304" pitchFamily="18" charset="0"/>
              </a:rPr>
              <a:t>Concurrent jurisdiction – Allows certain types of cases to be tried in either the federal or state courts</a:t>
            </a:r>
          </a:p>
        </p:txBody>
      </p:sp>
    </p:spTree>
    <p:extLst>
      <p:ext uri="{BB962C8B-B14F-4D97-AF65-F5344CB8AC3E}">
        <p14:creationId xmlns:p14="http://schemas.microsoft.com/office/powerpoint/2010/main" val="265611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3432"/>
            <a:ext cx="10396882" cy="808892"/>
          </a:xfrm>
        </p:spPr>
        <p:txBody>
          <a:bodyPr>
            <a:normAutofit fontScale="90000"/>
          </a:bodyPr>
          <a:lstStyle/>
          <a:p>
            <a:r>
              <a:rPr lang="en-US" dirty="0"/>
              <a:t>Structure of the Judicial System</a:t>
            </a:r>
          </a:p>
        </p:txBody>
      </p:sp>
      <p:sp>
        <p:nvSpPr>
          <p:cNvPr id="3" name="Content Placeholder 2"/>
          <p:cNvSpPr>
            <a:spLocks noGrp="1"/>
          </p:cNvSpPr>
          <p:nvPr>
            <p:ph sz="quarter" idx="13"/>
          </p:nvPr>
        </p:nvSpPr>
        <p:spPr>
          <a:xfrm>
            <a:off x="70338" y="870438"/>
            <a:ext cx="11535508" cy="4633547"/>
          </a:xfrm>
        </p:spPr>
        <p:txBody>
          <a:bodyPr anchor="t">
            <a:normAutofit fontScale="85000" lnSpcReduction="20000"/>
          </a:bodyPr>
          <a:lstStyle/>
          <a:p>
            <a:r>
              <a:rPr lang="en-US" sz="2400" dirty="0">
                <a:latin typeface="Times New Roman" panose="02020603050405020304" pitchFamily="18" charset="0"/>
                <a:cs typeface="Times New Roman" panose="02020603050405020304" pitchFamily="18" charset="0"/>
              </a:rPr>
              <a:t>The federal judicial system consists of constitutional courts and legislative courts</a:t>
            </a:r>
          </a:p>
          <a:p>
            <a:r>
              <a:rPr lang="en-US" sz="2400" dirty="0">
                <a:latin typeface="Times New Roman" panose="02020603050405020304" pitchFamily="18" charset="0"/>
                <a:cs typeface="Times New Roman" panose="02020603050405020304" pitchFamily="18" charset="0"/>
              </a:rPr>
              <a:t>District courts – district courts decide civil and criminal cases arising under the constitution and federal laws or treaties. More than 80% of all federal cases are heard in the district courts</a:t>
            </a:r>
          </a:p>
          <a:p>
            <a:r>
              <a:rPr lang="en-US" sz="2400" dirty="0">
                <a:latin typeface="Times New Roman" panose="02020603050405020304" pitchFamily="18" charset="0"/>
                <a:cs typeface="Times New Roman" panose="02020603050405020304" pitchFamily="18" charset="0"/>
              </a:rPr>
              <a:t>Court of appeals – decide appeals from united states district courts and review decisions of federal administrative agencies. There are 13 united states court of appeals</a:t>
            </a:r>
          </a:p>
          <a:p>
            <a:r>
              <a:rPr lang="en-US" sz="2400" dirty="0">
                <a:latin typeface="Times New Roman" panose="02020603050405020304" pitchFamily="18" charset="0"/>
                <a:cs typeface="Times New Roman" panose="02020603050405020304" pitchFamily="18" charset="0"/>
              </a:rPr>
              <a:t>Supreme court – only court established by the constitution. It is the final authority in dealing with all questions arising from the constitution, federal laws, and treaties. May also hear cases of original jurisdiction if the case involve representatives of a foreign government, or certain types of cases where the state is a party. Also has appellate jurisdiction</a:t>
            </a:r>
          </a:p>
        </p:txBody>
      </p:sp>
    </p:spTree>
    <p:extLst>
      <p:ext uri="{BB962C8B-B14F-4D97-AF65-F5344CB8AC3E}">
        <p14:creationId xmlns:p14="http://schemas.microsoft.com/office/powerpoint/2010/main" val="206787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8262"/>
            <a:ext cx="10396882" cy="791308"/>
          </a:xfrm>
        </p:spPr>
        <p:txBody>
          <a:bodyPr>
            <a:normAutofit fontScale="90000"/>
          </a:bodyPr>
          <a:lstStyle/>
          <a:p>
            <a:r>
              <a:rPr lang="en-US" dirty="0"/>
              <a:t>Judicial Selection</a:t>
            </a:r>
          </a:p>
        </p:txBody>
      </p:sp>
      <p:sp>
        <p:nvSpPr>
          <p:cNvPr id="3" name="Content Placeholder 2"/>
          <p:cNvSpPr>
            <a:spLocks noGrp="1"/>
          </p:cNvSpPr>
          <p:nvPr>
            <p:ph sz="quarter" idx="13"/>
          </p:nvPr>
        </p:nvSpPr>
        <p:spPr>
          <a:xfrm>
            <a:off x="96715" y="835269"/>
            <a:ext cx="11473961" cy="4668715"/>
          </a:xfrm>
        </p:spPr>
        <p:txBody>
          <a:bodyPr anchor="t">
            <a:normAutofit/>
          </a:bodyPr>
          <a:lstStyle/>
          <a:p>
            <a:r>
              <a:rPr lang="en-US" sz="2400" dirty="0">
                <a:latin typeface="Times New Roman" panose="02020603050405020304" pitchFamily="18" charset="0"/>
                <a:cs typeface="Times New Roman" panose="02020603050405020304" pitchFamily="18" charset="0"/>
              </a:rPr>
              <a:t>Lower courts – Senatorial courtesy, the practice of allowing individual senators who represent the state where the district is located to approve or disapprove potential nominees, has traditionally has been used to make appointments to the district courts</a:t>
            </a:r>
          </a:p>
        </p:txBody>
      </p:sp>
    </p:spTree>
    <p:extLst>
      <p:ext uri="{BB962C8B-B14F-4D97-AF65-F5344CB8AC3E}">
        <p14:creationId xmlns:p14="http://schemas.microsoft.com/office/powerpoint/2010/main" val="54961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3093"/>
            <a:ext cx="10396882" cy="729762"/>
          </a:xfrm>
        </p:spPr>
        <p:txBody>
          <a:bodyPr>
            <a:normAutofit fontScale="90000"/>
          </a:bodyPr>
          <a:lstStyle/>
          <a:p>
            <a:r>
              <a:rPr lang="en-US" sz="4800" dirty="0"/>
              <a:t>Judicial Selection</a:t>
            </a:r>
          </a:p>
        </p:txBody>
      </p:sp>
      <p:sp>
        <p:nvSpPr>
          <p:cNvPr id="3" name="Content Placeholder 2"/>
          <p:cNvSpPr>
            <a:spLocks noGrp="1"/>
          </p:cNvSpPr>
          <p:nvPr>
            <p:ph sz="quarter" idx="13"/>
          </p:nvPr>
        </p:nvSpPr>
        <p:spPr>
          <a:xfrm>
            <a:off x="140678" y="747346"/>
            <a:ext cx="11403622" cy="4712677"/>
          </a:xfrm>
        </p:spPr>
        <p:txBody>
          <a:bodyPr anchor="t">
            <a:normAutofit fontScale="92500" lnSpcReduction="20000"/>
          </a:bodyPr>
          <a:lstStyle/>
          <a:p>
            <a:r>
              <a:rPr lang="en-US" sz="2400" dirty="0">
                <a:latin typeface="Times New Roman" panose="02020603050405020304" pitchFamily="18" charset="0"/>
                <a:cs typeface="Times New Roman" panose="02020603050405020304" pitchFamily="18" charset="0"/>
              </a:rPr>
              <a:t>Supreme court – President only make appointments to the supreme court if a vacancy occurs during their term in office. When making appointments, presidents often consider:</a:t>
            </a:r>
          </a:p>
          <a:p>
            <a:pPr lvl="1"/>
            <a:r>
              <a:rPr lang="en-US" sz="2000" dirty="0">
                <a:latin typeface="Times New Roman" panose="02020603050405020304" pitchFamily="18" charset="0"/>
                <a:cs typeface="Times New Roman" panose="02020603050405020304" pitchFamily="18" charset="0"/>
              </a:rPr>
              <a:t>Party affiliation – choosing judges from their own political party</a:t>
            </a:r>
          </a:p>
          <a:p>
            <a:pPr lvl="1"/>
            <a:r>
              <a:rPr lang="en-US" sz="2000" dirty="0">
                <a:latin typeface="Times New Roman" panose="02020603050405020304" pitchFamily="18" charset="0"/>
                <a:cs typeface="Times New Roman" panose="02020603050405020304" pitchFamily="18" charset="0"/>
              </a:rPr>
              <a:t>Judicial philosophy – appointing judges who share their political ideology </a:t>
            </a:r>
          </a:p>
          <a:p>
            <a:pPr lvl="1"/>
            <a:r>
              <a:rPr lang="en-US" sz="2000" dirty="0">
                <a:latin typeface="Times New Roman" panose="02020603050405020304" pitchFamily="18" charset="0"/>
                <a:cs typeface="Times New Roman" panose="02020603050405020304" pitchFamily="18" charset="0"/>
              </a:rPr>
              <a:t>Race, gender, religion, region – considering these criteria may help bring balance to the court or satisfy certain segments of society </a:t>
            </a:r>
          </a:p>
          <a:p>
            <a:pPr lvl="1"/>
            <a:r>
              <a:rPr lang="en-US" sz="2000" dirty="0">
                <a:latin typeface="Times New Roman" panose="02020603050405020304" pitchFamily="18" charset="0"/>
                <a:cs typeface="Times New Roman" panose="02020603050405020304" pitchFamily="18" charset="0"/>
              </a:rPr>
              <a:t>“litmus test” – a test of ideological purity toward a liberal or conservative stand on certain issues such as abortion</a:t>
            </a:r>
          </a:p>
          <a:p>
            <a:r>
              <a:rPr lang="en-US" dirty="0">
                <a:latin typeface="Times New Roman" panose="02020603050405020304" pitchFamily="18" charset="0"/>
                <a:cs typeface="Times New Roman" panose="02020603050405020304" pitchFamily="18" charset="0"/>
              </a:rPr>
              <a:t>Background of Judges – Some federal judges have served as state court judges. Until recently, few African Americans, Hispanics, or women were appointed as judges o the lower federal courts. Lyndon Johnson appointed the first African American, Thurgood Marshall, to the supreme court; Ronald Reagan appointed the first woman, Sandra day o’ </a:t>
            </a:r>
            <a:r>
              <a:rPr lang="en-US" dirty="0" err="1">
                <a:latin typeface="Times New Roman" panose="02020603050405020304" pitchFamily="18" charset="0"/>
                <a:cs typeface="Times New Roman" panose="02020603050405020304" pitchFamily="18" charset="0"/>
              </a:rPr>
              <a:t>connor</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955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2224"/>
            <a:ext cx="10396882" cy="677008"/>
          </a:xfrm>
        </p:spPr>
        <p:txBody>
          <a:bodyPr>
            <a:normAutofit fontScale="90000"/>
          </a:bodyPr>
          <a:lstStyle/>
          <a:p>
            <a:r>
              <a:rPr lang="en-US" sz="4800" dirty="0"/>
              <a:t>Judicial Selection</a:t>
            </a:r>
          </a:p>
        </p:txBody>
      </p:sp>
      <p:sp>
        <p:nvSpPr>
          <p:cNvPr id="3" name="Content Placeholder 2"/>
          <p:cNvSpPr>
            <a:spLocks noGrp="1"/>
          </p:cNvSpPr>
          <p:nvPr>
            <p:ph sz="quarter" idx="13"/>
          </p:nvPr>
        </p:nvSpPr>
        <p:spPr>
          <a:xfrm>
            <a:off x="105508" y="782516"/>
            <a:ext cx="11473961" cy="4756638"/>
          </a:xfrm>
        </p:spPr>
        <p:txBody>
          <a:bodyPr anchor="t">
            <a:normAutofit fontScale="92500" lnSpcReduction="10000"/>
          </a:bodyPr>
          <a:lstStyle/>
          <a:p>
            <a:r>
              <a:rPr lang="en-US" sz="2400" dirty="0">
                <a:latin typeface="Times New Roman" panose="02020603050405020304" pitchFamily="18" charset="0"/>
                <a:cs typeface="Times New Roman" panose="02020603050405020304" pitchFamily="18" charset="0"/>
              </a:rPr>
              <a:t>Acceptability – noncontroversial and therefore acceptable o members of the senate judiciary committee and the senate</a:t>
            </a:r>
          </a:p>
          <a:p>
            <a:pPr lvl="1"/>
            <a:r>
              <a:rPr lang="en-US" sz="2000" dirty="0">
                <a:latin typeface="Times New Roman" panose="02020603050405020304" pitchFamily="18" charset="0"/>
                <a:cs typeface="Times New Roman" panose="02020603050405020304" pitchFamily="18" charset="0"/>
              </a:rPr>
              <a:t>American bar association – the largest national organization of attorneys;  often consulted by presidents; rates nominees’ qualifications</a:t>
            </a:r>
          </a:p>
          <a:p>
            <a:pPr lvl="1"/>
            <a:r>
              <a:rPr lang="en-US" sz="2000" dirty="0">
                <a:latin typeface="Times New Roman" panose="02020603050405020304" pitchFamily="18" charset="0"/>
                <a:cs typeface="Times New Roman" panose="02020603050405020304" pitchFamily="18" charset="0"/>
              </a:rPr>
              <a:t>Interest groups – may support or oppose a nominee based on his or her position on issues of importance to the interest group; use lobbyists to pressure senators.</a:t>
            </a:r>
          </a:p>
          <a:p>
            <a:pPr lvl="1"/>
            <a:r>
              <a:rPr lang="en-US" sz="2000" dirty="0">
                <a:latin typeface="Times New Roman" panose="02020603050405020304" pitchFamily="18" charset="0"/>
                <a:cs typeface="Times New Roman" panose="02020603050405020304" pitchFamily="18" charset="0"/>
              </a:rPr>
              <a:t>Justices – endorsements from members of the supreme court may help nominee </a:t>
            </a:r>
          </a:p>
          <a:p>
            <a:r>
              <a:rPr lang="en-US" sz="2200" dirty="0">
                <a:latin typeface="Times New Roman" panose="02020603050405020304" pitchFamily="18" charset="0"/>
                <a:cs typeface="Times New Roman" panose="02020603050405020304" pitchFamily="18" charset="0"/>
              </a:rPr>
              <a:t>Background of Judges</a:t>
            </a:r>
          </a:p>
          <a:p>
            <a:pPr lvl="1"/>
            <a:r>
              <a:rPr lang="en-US" dirty="0">
                <a:latin typeface="Times New Roman" panose="02020603050405020304" pitchFamily="18" charset="0"/>
                <a:cs typeface="Times New Roman" panose="02020603050405020304" pitchFamily="18" charset="0"/>
              </a:rPr>
              <a:t>Some federal judges have served as state court judges. Until recently, few African Americans, Hispanics, or woman were appointed as judges to lower federal courts. Lyndon Johnson appointed the first African American. Thurgood Marshall, to the supreme court;  Ronald Reagan appointed the first woman, Sandra day </a:t>
            </a:r>
            <a:r>
              <a:rPr lang="en-US" dirty="0" err="1">
                <a:latin typeface="Times New Roman" panose="02020603050405020304" pitchFamily="18" charset="0"/>
                <a:cs typeface="Times New Roman" panose="02020603050405020304" pitchFamily="18" charset="0"/>
              </a:rPr>
              <a:t>o’connor</a:t>
            </a:r>
            <a:endParaRPr lang="en-US" dirty="0">
              <a:latin typeface="Times New Roman" panose="02020603050405020304" pitchFamily="18"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366870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36" y="143541"/>
            <a:ext cx="10396882" cy="845288"/>
          </a:xfrm>
        </p:spPr>
        <p:txBody>
          <a:bodyPr>
            <a:normAutofit/>
          </a:bodyPr>
          <a:lstStyle/>
          <a:p>
            <a:r>
              <a:rPr lang="en-US" sz="4400" dirty="0"/>
              <a:t>The Court at work</a:t>
            </a:r>
          </a:p>
        </p:txBody>
      </p:sp>
      <p:sp>
        <p:nvSpPr>
          <p:cNvPr id="3" name="Content Placeholder 2"/>
          <p:cNvSpPr>
            <a:spLocks noGrp="1"/>
          </p:cNvSpPr>
          <p:nvPr>
            <p:ph sz="quarter" idx="13"/>
          </p:nvPr>
        </p:nvSpPr>
        <p:spPr>
          <a:xfrm>
            <a:off x="85060" y="808074"/>
            <a:ext cx="11557591" cy="4720856"/>
          </a:xfrm>
        </p:spPr>
        <p:txBody>
          <a:bodyPr anchor="t">
            <a:normAutofit fontScale="92500" lnSpcReduction="20000"/>
          </a:bodyPr>
          <a:lstStyle/>
          <a:p>
            <a:pPr>
              <a:lnSpc>
                <a:spcPct val="100000"/>
              </a:lnSpc>
              <a:spcBef>
                <a:spcPts val="0"/>
              </a:spcBef>
            </a:pPr>
            <a:r>
              <a:rPr lang="en-US" sz="2400" dirty="0">
                <a:latin typeface="Times New Roman" panose="02020603050405020304" pitchFamily="18" charset="0"/>
                <a:cs typeface="Times New Roman" panose="02020603050405020304" pitchFamily="18" charset="0"/>
              </a:rPr>
              <a:t>Accepting cases – cases are accepted for review must pass the rule of four </a:t>
            </a:r>
            <a:endParaRPr lang="en-US" sz="2200" dirty="0">
              <a:latin typeface="Times New Roman" panose="02020603050405020304" pitchFamily="18" charset="0"/>
              <a:cs typeface="Times New Roman" panose="02020603050405020304" pitchFamily="18" charset="0"/>
            </a:endParaRPr>
          </a:p>
          <a:p>
            <a:pPr lvl="1">
              <a:lnSpc>
                <a:spcPct val="100000"/>
              </a:lnSpc>
              <a:spcBef>
                <a:spcPts val="0"/>
              </a:spcBef>
            </a:pPr>
            <a:r>
              <a:rPr lang="en-US" sz="2200" dirty="0">
                <a:latin typeface="Times New Roman" panose="02020603050405020304" pitchFamily="18" charset="0"/>
                <a:cs typeface="Times New Roman" panose="02020603050405020304" pitchFamily="18" charset="0"/>
              </a:rPr>
              <a:t>Four of the nine judges must agree to hear the case</a:t>
            </a:r>
          </a:p>
          <a:p>
            <a:pPr lvl="1">
              <a:lnSpc>
                <a:spcPct val="100000"/>
              </a:lnSpc>
              <a:spcBef>
                <a:spcPts val="0"/>
              </a:spcBef>
            </a:pPr>
            <a:r>
              <a:rPr lang="en-US" sz="2200" dirty="0">
                <a:latin typeface="Times New Roman" panose="02020603050405020304" pitchFamily="18" charset="0"/>
                <a:cs typeface="Times New Roman" panose="02020603050405020304" pitchFamily="18" charset="0"/>
              </a:rPr>
              <a:t>Writ of certiorari – an order by the court (when petitioned) directing a lower court to send up the records of a case for review; usually requires the need to interpret law or decide a constitutional question.</a:t>
            </a:r>
          </a:p>
          <a:p>
            <a:pPr lvl="1">
              <a:lnSpc>
                <a:spcPct val="100000"/>
              </a:lnSpc>
              <a:spcBef>
                <a:spcPts val="0"/>
              </a:spcBef>
            </a:pPr>
            <a:r>
              <a:rPr lang="en-US" sz="2200" dirty="0">
                <a:latin typeface="Times New Roman" panose="02020603050405020304" pitchFamily="18" charset="0"/>
                <a:cs typeface="Times New Roman" panose="02020603050405020304" pitchFamily="18" charset="0"/>
              </a:rPr>
              <a:t>Certificate – a lower court may ask the supreme court about a rule of law or procedures in a specific cases.</a:t>
            </a:r>
          </a:p>
          <a:p>
            <a:pPr>
              <a:lnSpc>
                <a:spcPct val="100000"/>
              </a:lnSpc>
              <a:spcBef>
                <a:spcPts val="0"/>
              </a:spcBef>
            </a:pPr>
            <a:r>
              <a:rPr lang="en-US" sz="2400" dirty="0">
                <a:latin typeface="Times New Roman" panose="02020603050405020304" pitchFamily="18" charset="0"/>
                <a:cs typeface="Times New Roman" panose="02020603050405020304" pitchFamily="18" charset="0"/>
              </a:rPr>
              <a:t>Briefs and oral arguments – lawyers for each party to the case file a written brief. Interested parties may also be invited to submit amicus curiae (friends of the court) briefs supporting or rejecting arguments of the case.</a:t>
            </a:r>
          </a:p>
          <a:p>
            <a:pPr>
              <a:lnSpc>
                <a:spcPct val="100000"/>
              </a:lnSpc>
              <a:spcBef>
                <a:spcPts val="0"/>
              </a:spcBef>
            </a:pPr>
            <a:r>
              <a:rPr lang="en-US" sz="2400" dirty="0">
                <a:latin typeface="Times New Roman" panose="02020603050405020304" pitchFamily="18" charset="0"/>
                <a:cs typeface="Times New Roman" panose="02020603050405020304" pitchFamily="18" charset="0"/>
              </a:rPr>
              <a:t>Research and conferences – justices use law clerks to research the information presented in oral arguments and briefs. Each justice may speak about the cases under discussion. An informal poll determines how each justice is leaning in the case.</a:t>
            </a:r>
          </a:p>
          <a:p>
            <a:pPr>
              <a:lnSpc>
                <a:spcPct val="100000"/>
              </a:lnSpc>
              <a:spcBef>
                <a:spcPts val="0"/>
              </a:spcBef>
            </a:pPr>
            <a:endParaRPr lang="en-US" sz="2400" dirty="0"/>
          </a:p>
        </p:txBody>
      </p:sp>
    </p:spTree>
    <p:extLst>
      <p:ext uri="{BB962C8B-B14F-4D97-AF65-F5344CB8AC3E}">
        <p14:creationId xmlns:p14="http://schemas.microsoft.com/office/powerpoint/2010/main" val="241530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04" y="90377"/>
            <a:ext cx="10396882" cy="632638"/>
          </a:xfrm>
        </p:spPr>
        <p:txBody>
          <a:bodyPr>
            <a:normAutofit fontScale="90000"/>
          </a:bodyPr>
          <a:lstStyle/>
          <a:p>
            <a:r>
              <a:rPr lang="en-US" sz="4400" dirty="0"/>
              <a:t>The Court at work</a:t>
            </a:r>
          </a:p>
        </p:txBody>
      </p:sp>
      <p:sp>
        <p:nvSpPr>
          <p:cNvPr id="3" name="Content Placeholder 2"/>
          <p:cNvSpPr>
            <a:spLocks noGrp="1"/>
          </p:cNvSpPr>
          <p:nvPr>
            <p:ph sz="quarter" idx="13"/>
          </p:nvPr>
        </p:nvSpPr>
        <p:spPr>
          <a:xfrm>
            <a:off x="95693" y="648586"/>
            <a:ext cx="11536325" cy="4880344"/>
          </a:xfrm>
        </p:spPr>
        <p:txBody>
          <a:bodyPr anchor="t">
            <a:normAutofit/>
          </a:bodyPr>
          <a:lstStyle/>
          <a:p>
            <a:pPr>
              <a:lnSpc>
                <a:spcPct val="100000"/>
              </a:lnSpc>
              <a:spcBef>
                <a:spcPts val="0"/>
              </a:spcBef>
            </a:pPr>
            <a:r>
              <a:rPr lang="en-US" sz="2400" dirty="0">
                <a:latin typeface="Times New Roman" panose="02020603050405020304" pitchFamily="18" charset="0"/>
                <a:cs typeface="Times New Roman" panose="02020603050405020304" pitchFamily="18" charset="0"/>
              </a:rPr>
              <a:t>Writing opinions</a:t>
            </a:r>
          </a:p>
          <a:p>
            <a:pPr lvl="1">
              <a:lnSpc>
                <a:spcPct val="100000"/>
              </a:lnSpc>
              <a:spcBef>
                <a:spcPts val="0"/>
              </a:spcBef>
            </a:pPr>
            <a:r>
              <a:rPr lang="en-US" sz="2400" dirty="0">
                <a:latin typeface="Times New Roman" panose="02020603050405020304" pitchFamily="18" charset="0"/>
                <a:cs typeface="Times New Roman" panose="02020603050405020304" pitchFamily="18" charset="0"/>
              </a:rPr>
              <a:t>Majority opinion – a majority of the justices agree on the decision and its reasons</a:t>
            </a:r>
          </a:p>
          <a:p>
            <a:pPr lvl="1">
              <a:lnSpc>
                <a:spcPct val="100000"/>
              </a:lnSpc>
              <a:spcBef>
                <a:spcPts val="0"/>
              </a:spcBef>
            </a:pPr>
            <a:r>
              <a:rPr lang="en-US" sz="2400" dirty="0">
                <a:latin typeface="Times New Roman" panose="02020603050405020304" pitchFamily="18" charset="0"/>
                <a:cs typeface="Times New Roman" panose="02020603050405020304" pitchFamily="18" charset="0"/>
              </a:rPr>
              <a:t>Concurring opinion – A justice who agrees with the majority opinion but not with the reasoning behind the decision</a:t>
            </a:r>
          </a:p>
          <a:p>
            <a:pPr lvl="1">
              <a:lnSpc>
                <a:spcPct val="100000"/>
              </a:lnSpc>
              <a:spcBef>
                <a:spcPts val="0"/>
              </a:spcBef>
            </a:pPr>
            <a:r>
              <a:rPr lang="en-US" sz="2400" dirty="0">
                <a:latin typeface="Times New Roman" panose="02020603050405020304" pitchFamily="18" charset="0"/>
                <a:cs typeface="Times New Roman" panose="02020603050405020304" pitchFamily="18" charset="0"/>
              </a:rPr>
              <a:t>Dissenting opinion – a justice or justices who disagree with the majority opinion</a:t>
            </a:r>
          </a:p>
          <a:p>
            <a:pPr lvl="1">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a:lnSpc>
                <a:spcPct val="100000"/>
              </a:lnSpc>
              <a:spcBef>
                <a:spcPts val="0"/>
              </a:spcBef>
            </a:pPr>
            <a:r>
              <a:rPr lang="en-US" sz="2400" dirty="0">
                <a:latin typeface="Times New Roman" panose="02020603050405020304" pitchFamily="18" charset="0"/>
                <a:cs typeface="Times New Roman" panose="02020603050405020304" pitchFamily="18" charset="0"/>
              </a:rPr>
              <a:t>Majority opinions become precedents, standards or guides to be followed in deciding similar case in the future.</a:t>
            </a:r>
          </a:p>
        </p:txBody>
      </p:sp>
    </p:spTree>
    <p:extLst>
      <p:ext uri="{BB962C8B-B14F-4D97-AF65-F5344CB8AC3E}">
        <p14:creationId xmlns:p14="http://schemas.microsoft.com/office/powerpoint/2010/main" val="26815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638" y="111641"/>
            <a:ext cx="10396882" cy="579475"/>
          </a:xfrm>
        </p:spPr>
        <p:txBody>
          <a:bodyPr>
            <a:normAutofit fontScale="90000"/>
          </a:bodyPr>
          <a:lstStyle/>
          <a:p>
            <a:r>
              <a:rPr lang="en-US" sz="4400" dirty="0"/>
              <a:t>Courts as policymakers</a:t>
            </a:r>
          </a:p>
        </p:txBody>
      </p:sp>
      <p:sp>
        <p:nvSpPr>
          <p:cNvPr id="3" name="Content Placeholder 2"/>
          <p:cNvSpPr>
            <a:spLocks noGrp="1"/>
          </p:cNvSpPr>
          <p:nvPr>
            <p:ph sz="quarter" idx="13"/>
          </p:nvPr>
        </p:nvSpPr>
        <p:spPr>
          <a:xfrm>
            <a:off x="95694" y="659219"/>
            <a:ext cx="11493794" cy="4816547"/>
          </a:xfrm>
        </p:spPr>
        <p:txBody>
          <a:bodyPr anchor="t">
            <a:normAutofit fontScale="92500" lnSpcReduction="10000"/>
          </a:bodyPr>
          <a:lstStyle/>
          <a:p>
            <a:pPr>
              <a:lnSpc>
                <a:spcPct val="100000"/>
              </a:lnSpc>
              <a:spcBef>
                <a:spcPts val="0"/>
              </a:spcBef>
            </a:pPr>
            <a:r>
              <a:rPr lang="en-US" sz="2400" dirty="0">
                <a:latin typeface="Times New Roman" panose="02020603050405020304" pitchFamily="18" charset="0"/>
                <a:cs typeface="Times New Roman" panose="02020603050405020304" pitchFamily="18" charset="0"/>
              </a:rPr>
              <a:t>New deal era – franklin Roosevelt proposed what opponents termed a “court packing plan” to increase the number of justices, allowing Roosevelt to appoint justices supportive of new deal legislation.</a:t>
            </a: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a:lnSpc>
                <a:spcPct val="100000"/>
              </a:lnSpc>
              <a:spcBef>
                <a:spcPts val="0"/>
              </a:spcBef>
            </a:pPr>
            <a:r>
              <a:rPr lang="en-US" sz="2400" dirty="0">
                <a:latin typeface="Times New Roman" panose="02020603050405020304" pitchFamily="18" charset="0"/>
                <a:cs typeface="Times New Roman" panose="02020603050405020304" pitchFamily="18" charset="0"/>
              </a:rPr>
              <a:t>The warrant court (1953-1969) – this court heard brown v board of education (1954), declaring segregation in public schools unconstitutional. The warrant court also expanded the rights of criminal defendants in Gideon v. wainwright (1963) and Miranda v. Arizona (1966)</a:t>
            </a: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a:lnSpc>
                <a:spcPct val="100000"/>
              </a:lnSpc>
              <a:spcBef>
                <a:spcPts val="0"/>
              </a:spcBef>
            </a:pPr>
            <a:r>
              <a:rPr lang="en-US" sz="2400" dirty="0">
                <a:latin typeface="Times New Roman" panose="02020603050405020304" pitchFamily="18" charset="0"/>
                <a:cs typeface="Times New Roman" panose="02020603050405020304" pitchFamily="18" charset="0"/>
              </a:rPr>
              <a:t>The burger court (1969-1986)</a:t>
            </a:r>
            <a:r>
              <a:rPr lang="en-US" sz="2200" dirty="0">
                <a:latin typeface="Times New Roman" panose="02020603050405020304" pitchFamily="18" charset="0"/>
                <a:cs typeface="Times New Roman" panose="02020603050405020304" pitchFamily="18" charset="0"/>
              </a:rPr>
              <a:t> – the burger court permitted abortions in roe v. wade (1973) and ruled that Nixon did not have executive privilege over information in a criminal proceeding in us. V. Nixon (1974) in regents of the university of California v. Bakke (1978) the court ruled against quotas in the admissions process.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2662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TM04033927[[fn=Main Event]]</Template>
  <TotalTime>363</TotalTime>
  <Words>1201</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Impact</vt:lpstr>
      <vt:lpstr>Times New Roman</vt:lpstr>
      <vt:lpstr>Main Event</vt:lpstr>
      <vt:lpstr>Judicial Branch </vt:lpstr>
      <vt:lpstr>Jurisdiction</vt:lpstr>
      <vt:lpstr>Structure of the Judicial System</vt:lpstr>
      <vt:lpstr>Judicial Selection</vt:lpstr>
      <vt:lpstr>Judicial Selection</vt:lpstr>
      <vt:lpstr>Judicial Selection</vt:lpstr>
      <vt:lpstr>The Court at work</vt:lpstr>
      <vt:lpstr>The Court at work</vt:lpstr>
      <vt:lpstr>Courts as policymakers</vt:lpstr>
      <vt:lpstr>Courts as policymakers</vt:lpstr>
      <vt:lpstr>Judicial Philosophy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Judicial Branch</dc:title>
  <dc:creator>Katherine Manna</dc:creator>
  <cp:lastModifiedBy>Anthony Manna</cp:lastModifiedBy>
  <cp:revision>13</cp:revision>
  <dcterms:created xsi:type="dcterms:W3CDTF">2016-11-29T19:37:22Z</dcterms:created>
  <dcterms:modified xsi:type="dcterms:W3CDTF">2018-11-08T14:51:09Z</dcterms:modified>
</cp:coreProperties>
</file>