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Lst>
  <p:sldSz cx="12192000" cy="6858000"/>
  <p:notesSz cx="6858000" cy="9144000"/>
  <p:embeddedFontLst>
    <p:embeddedFont>
      <p:font typeface="Source Sans Pro"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333134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15127" y="1788453"/>
            <a:ext cx="8361228" cy="2098225"/>
          </a:xfrm>
          <a:prstGeom prst="rect">
            <a:avLst/>
          </a:prstGeom>
          <a:noFill/>
          <a:ln>
            <a:noFill/>
          </a:ln>
        </p:spPr>
        <p:txBody>
          <a:bodyPr lIns="91425" tIns="91425" rIns="91425" bIns="91425" anchor="b" anchorCtr="0"/>
          <a:lstStyle>
            <a:lvl1pPr marL="0" marR="0" lvl="0" indent="0" algn="ctr" rtl="0">
              <a:lnSpc>
                <a:spcPct val="89000"/>
              </a:lnSpc>
              <a:spcBef>
                <a:spcPts val="0"/>
              </a:spcBef>
              <a:buClr>
                <a:schemeClr val="dk2"/>
              </a:buClr>
              <a:buFont typeface="Source Sans Pro"/>
              <a:buNone/>
              <a:defRPr sz="72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 name="Shape 14"/>
          <p:cNvSpPr txBox="1">
            <a:spLocks noGrp="1"/>
          </p:cNvSpPr>
          <p:nvPr>
            <p:ph type="subTitle" idx="1"/>
          </p:nvPr>
        </p:nvSpPr>
        <p:spPr>
          <a:xfrm>
            <a:off x="2679906" y="3956278"/>
            <a:ext cx="6831672" cy="1086236"/>
          </a:xfrm>
          <a:prstGeom prst="rect">
            <a:avLst/>
          </a:prstGeom>
          <a:noFill/>
          <a:ln>
            <a:noFill/>
          </a:ln>
        </p:spPr>
        <p:txBody>
          <a:bodyPr lIns="91425" tIns="91425" rIns="91425" bIns="91425" anchor="t" anchorCtr="0"/>
          <a:lstStyle>
            <a:lvl1pPr marL="0" marR="0" lvl="0" indent="0" algn="ctr" rtl="0">
              <a:lnSpc>
                <a:spcPct val="112000"/>
              </a:lnSpc>
              <a:spcBef>
                <a:spcPts val="0"/>
              </a:spcBef>
              <a:spcAft>
                <a:spcPts val="0"/>
              </a:spcAft>
              <a:buClr>
                <a:schemeClr val="dk2"/>
              </a:buClr>
              <a:buFont typeface="Source Sans Pro"/>
              <a:buNone/>
              <a:defRPr sz="2300" b="0" i="0" u="none" strike="noStrike" cap="none">
                <a:solidFill>
                  <a:schemeClr val="dk2"/>
                </a:solidFill>
                <a:latin typeface="Source Sans Pro"/>
                <a:ea typeface="Source Sans Pro"/>
                <a:cs typeface="Source Sans Pro"/>
                <a:sym typeface="Source Sans Pro"/>
              </a:defRPr>
            </a:lvl1pPr>
            <a:lvl2pPr marL="457200" marR="0" lvl="1" indent="0" algn="ctr" rtl="0">
              <a:lnSpc>
                <a:spcPct val="94000"/>
              </a:lnSpc>
              <a:spcBef>
                <a:spcPts val="500"/>
              </a:spcBef>
              <a:spcAft>
                <a:spcPts val="200"/>
              </a:spcAft>
              <a:buClr>
                <a:schemeClr val="dk2"/>
              </a:buClr>
              <a:buFont typeface="Source Sans Pro"/>
              <a:buNone/>
              <a:defRPr sz="2000" b="0" i="1" u="none" strike="noStrike" cap="none">
                <a:solidFill>
                  <a:schemeClr val="dk2"/>
                </a:solidFill>
                <a:latin typeface="Source Sans Pro"/>
                <a:ea typeface="Source Sans Pro"/>
                <a:cs typeface="Source Sans Pro"/>
                <a:sym typeface="Source Sans Pro"/>
              </a:defRPr>
            </a:lvl2pPr>
            <a:lvl3pPr marL="914400" marR="0" lvl="2" indent="0" algn="ctr" rtl="0">
              <a:lnSpc>
                <a:spcPct val="94000"/>
              </a:lnSpc>
              <a:spcBef>
                <a:spcPts val="500"/>
              </a:spcBef>
              <a:spcAft>
                <a:spcPts val="200"/>
              </a:spcAft>
              <a:buClr>
                <a:schemeClr val="dk2"/>
              </a:buClr>
              <a:buFont typeface="Source Sans Pro"/>
              <a:buNone/>
              <a:defRPr sz="1800" b="0" i="0" u="none" strike="noStrike" cap="none">
                <a:solidFill>
                  <a:schemeClr val="dk2"/>
                </a:solidFill>
                <a:latin typeface="Source Sans Pro"/>
                <a:ea typeface="Source Sans Pro"/>
                <a:cs typeface="Source Sans Pro"/>
                <a:sym typeface="Source Sans Pro"/>
              </a:defRPr>
            </a:lvl3pPr>
            <a:lvl4pPr marL="1371600" marR="0" lvl="3" indent="0" algn="ctr" rtl="0">
              <a:lnSpc>
                <a:spcPct val="94000"/>
              </a:lnSpc>
              <a:spcBef>
                <a:spcPts val="500"/>
              </a:spcBef>
              <a:spcAft>
                <a:spcPts val="200"/>
              </a:spcAft>
              <a:buClr>
                <a:schemeClr val="dk2"/>
              </a:buClr>
              <a:buFont typeface="Source Sans Pro"/>
              <a:buNone/>
              <a:defRPr sz="1600" b="0" i="1" u="none" strike="noStrike" cap="none">
                <a:solidFill>
                  <a:schemeClr val="dk2"/>
                </a:solidFill>
                <a:latin typeface="Source Sans Pro"/>
                <a:ea typeface="Source Sans Pro"/>
                <a:cs typeface="Source Sans Pro"/>
                <a:sym typeface="Source Sans Pro"/>
              </a:defRPr>
            </a:lvl4pPr>
            <a:lvl5pPr marL="1828800" marR="0" lvl="4" indent="0" algn="ctr" rtl="0">
              <a:lnSpc>
                <a:spcPct val="94000"/>
              </a:lnSpc>
              <a:spcBef>
                <a:spcPts val="500"/>
              </a:spcBef>
              <a:spcAft>
                <a:spcPts val="200"/>
              </a:spcAft>
              <a:buClr>
                <a:schemeClr val="dk2"/>
              </a:buClr>
              <a:buFont typeface="Source Sans Pro"/>
              <a:buNone/>
              <a:defRPr sz="1600" b="0" i="0" u="none" strike="noStrike" cap="none">
                <a:solidFill>
                  <a:schemeClr val="dk2"/>
                </a:solidFill>
                <a:latin typeface="Source Sans Pro"/>
                <a:ea typeface="Source Sans Pro"/>
                <a:cs typeface="Source Sans Pro"/>
                <a:sym typeface="Source Sans Pro"/>
              </a:defRPr>
            </a:lvl5pPr>
            <a:lvl6pPr marL="2286000" marR="0" lvl="5" indent="0" algn="ctr" rtl="0">
              <a:lnSpc>
                <a:spcPct val="94000"/>
              </a:lnSpc>
              <a:spcBef>
                <a:spcPts val="500"/>
              </a:spcBef>
              <a:spcAft>
                <a:spcPts val="200"/>
              </a:spcAft>
              <a:buClr>
                <a:schemeClr val="dk2"/>
              </a:buClr>
              <a:buFont typeface="Source Sans Pro"/>
              <a:buNone/>
              <a:defRPr sz="1600" b="0" i="1" u="none" strike="noStrike" cap="none">
                <a:solidFill>
                  <a:schemeClr val="dk2"/>
                </a:solidFill>
                <a:latin typeface="Source Sans Pro"/>
                <a:ea typeface="Source Sans Pro"/>
                <a:cs typeface="Source Sans Pro"/>
                <a:sym typeface="Source Sans Pro"/>
              </a:defRPr>
            </a:lvl6pPr>
            <a:lvl7pPr marL="2743200" marR="0" lvl="6" indent="0" algn="ctr" rtl="0">
              <a:lnSpc>
                <a:spcPct val="94000"/>
              </a:lnSpc>
              <a:spcBef>
                <a:spcPts val="500"/>
              </a:spcBef>
              <a:spcAft>
                <a:spcPts val="200"/>
              </a:spcAft>
              <a:buClr>
                <a:schemeClr val="dk2"/>
              </a:buClr>
              <a:buFont typeface="Source Sans Pro"/>
              <a:buNone/>
              <a:defRPr sz="1600" b="0" i="0" u="none" strike="noStrike" cap="none">
                <a:solidFill>
                  <a:schemeClr val="dk2"/>
                </a:solidFill>
                <a:latin typeface="Source Sans Pro"/>
                <a:ea typeface="Source Sans Pro"/>
                <a:cs typeface="Source Sans Pro"/>
                <a:sym typeface="Source Sans Pro"/>
              </a:defRPr>
            </a:lvl7pPr>
            <a:lvl8pPr marL="3200400" marR="0" lvl="7" indent="0" algn="ctr" rtl="0">
              <a:lnSpc>
                <a:spcPct val="94000"/>
              </a:lnSpc>
              <a:spcBef>
                <a:spcPts val="500"/>
              </a:spcBef>
              <a:spcAft>
                <a:spcPts val="200"/>
              </a:spcAft>
              <a:buClr>
                <a:schemeClr val="dk2"/>
              </a:buClr>
              <a:buFont typeface="Source Sans Pro"/>
              <a:buNone/>
              <a:defRPr sz="1600" b="0" i="1" u="none" strike="noStrike" cap="none">
                <a:solidFill>
                  <a:schemeClr val="dk2"/>
                </a:solidFill>
                <a:latin typeface="Source Sans Pro"/>
                <a:ea typeface="Source Sans Pro"/>
                <a:cs typeface="Source Sans Pro"/>
                <a:sym typeface="Source Sans Pro"/>
              </a:defRPr>
            </a:lvl8pPr>
            <a:lvl9pPr marL="3657600" marR="0" lvl="8" indent="0" algn="ctr" rtl="0">
              <a:lnSpc>
                <a:spcPct val="94000"/>
              </a:lnSpc>
              <a:spcBef>
                <a:spcPts val="500"/>
              </a:spcBef>
              <a:spcAft>
                <a:spcPts val="200"/>
              </a:spcAft>
              <a:buClr>
                <a:schemeClr val="dk2"/>
              </a:buClr>
              <a:buFont typeface="Source Sans Pro"/>
              <a:buNone/>
              <a:defRPr sz="1600" b="0" i="0" u="none" strike="noStrike" cap="none">
                <a:solidFill>
                  <a:schemeClr val="dk2"/>
                </a:solidFill>
                <a:latin typeface="Source Sans Pro"/>
                <a:ea typeface="Source Sans Pro"/>
                <a:cs typeface="Source Sans Pro"/>
                <a:sym typeface="Source Sans Pro"/>
              </a:defRPr>
            </a:lvl9pPr>
          </a:lstStyle>
          <a:p>
            <a:endParaRPr/>
          </a:p>
        </p:txBody>
      </p:sp>
      <p:sp>
        <p:nvSpPr>
          <p:cNvPr id="15" name="Shape 15"/>
          <p:cNvSpPr txBox="1">
            <a:spLocks noGrp="1"/>
          </p:cNvSpPr>
          <p:nvPr>
            <p:ph type="dt" idx="10"/>
          </p:nvPr>
        </p:nvSpPr>
        <p:spPr>
          <a:xfrm>
            <a:off x="752858" y="6453385"/>
            <a:ext cx="1607944"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6" name="Shape 16"/>
          <p:cNvSpPr txBox="1">
            <a:spLocks noGrp="1"/>
          </p:cNvSpPr>
          <p:nvPr>
            <p:ph type="ftr" idx="11"/>
          </p:nvPr>
        </p:nvSpPr>
        <p:spPr>
          <a:xfrm>
            <a:off x="2584053" y="6453385"/>
            <a:ext cx="7023377" cy="404614"/>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7" name="Shape 17"/>
          <p:cNvSpPr txBox="1">
            <a:spLocks noGrp="1"/>
          </p:cNvSpPr>
          <p:nvPr>
            <p:ph type="sldNum" idx="12"/>
          </p:nvPr>
        </p:nvSpPr>
        <p:spPr>
          <a:xfrm>
            <a:off x="9830682"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grpSp>
        <p:nvGrpSpPr>
          <p:cNvPr id="18" name="Shape 18"/>
          <p:cNvGrpSpPr/>
          <p:nvPr/>
        </p:nvGrpSpPr>
        <p:grpSpPr>
          <a:xfrm>
            <a:off x="752858" y="744468"/>
            <a:ext cx="10674116" cy="5349670"/>
            <a:chOff x="752858" y="744468"/>
            <a:chExt cx="10674116" cy="5349670"/>
          </a:xfrm>
        </p:grpSpPr>
        <p:sp>
          <p:nvSpPr>
            <p:cNvPr id="19" name="Shape 19"/>
            <p:cNvSpPr/>
            <p:nvPr/>
          </p:nvSpPr>
          <p:spPr>
            <a:xfrm>
              <a:off x="8151961" y="1685651"/>
              <a:ext cx="3275012" cy="4408488"/>
            </a:xfrm>
            <a:custGeom>
              <a:avLst/>
              <a:gdLst/>
              <a:ahLst/>
              <a:cxnLst/>
              <a:rect l="0" t="0" r="0" b="0"/>
              <a:pathLst>
                <a:path w="120000" h="120000" extrusionOk="0">
                  <a:moveTo>
                    <a:pt x="105132" y="0"/>
                  </a:moveTo>
                  <a:lnTo>
                    <a:pt x="120000" y="0"/>
                  </a:lnTo>
                  <a:lnTo>
                    <a:pt x="120000" y="120000"/>
                  </a:lnTo>
                  <a:lnTo>
                    <a:pt x="0" y="120000"/>
                  </a:lnTo>
                  <a:lnTo>
                    <a:pt x="0" y="109512"/>
                  </a:lnTo>
                  <a:lnTo>
                    <a:pt x="105132" y="109524"/>
                  </a:lnTo>
                  <a:lnTo>
                    <a:pt x="105132" y="0"/>
                  </a:lnTo>
                  <a:close/>
                </a:path>
              </a:pathLst>
            </a:custGeom>
            <a:solidFill>
              <a:schemeClr val="dk2"/>
            </a:solidFill>
            <a:ln>
              <a:noFill/>
            </a:ln>
          </p:spPr>
        </p:sp>
        <p:sp>
          <p:nvSpPr>
            <p:cNvPr id="20" name="Shape 20"/>
            <p:cNvSpPr/>
            <p:nvPr/>
          </p:nvSpPr>
          <p:spPr>
            <a:xfrm rot="10800000">
              <a:off x="752858" y="744468"/>
              <a:ext cx="3275668" cy="4408488"/>
            </a:xfrm>
            <a:custGeom>
              <a:avLst/>
              <a:gdLst/>
              <a:ahLst/>
              <a:cxnLst/>
              <a:rect l="0" t="0" r="0" b="0"/>
              <a:pathLst>
                <a:path w="120000" h="120000" extrusionOk="0">
                  <a:moveTo>
                    <a:pt x="105134" y="0"/>
                  </a:moveTo>
                  <a:lnTo>
                    <a:pt x="120000" y="0"/>
                  </a:lnTo>
                  <a:lnTo>
                    <a:pt x="120000" y="120000"/>
                  </a:lnTo>
                  <a:lnTo>
                    <a:pt x="23" y="120000"/>
                  </a:lnTo>
                  <a:cubicBezTo>
                    <a:pt x="-23" y="116376"/>
                    <a:pt x="47" y="113124"/>
                    <a:pt x="0" y="109500"/>
                  </a:cubicBezTo>
                  <a:lnTo>
                    <a:pt x="105134" y="109536"/>
                  </a:lnTo>
                  <a:lnTo>
                    <a:pt x="105134" y="0"/>
                  </a:ln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371600" y="685800"/>
            <a:ext cx="9601200" cy="1485899"/>
          </a:xfrm>
          <a:prstGeom prst="rect">
            <a:avLst/>
          </a:prstGeom>
          <a:noFill/>
          <a:ln>
            <a:noFill/>
          </a:ln>
        </p:spPr>
        <p:txBody>
          <a:bodyPr lIns="91425" tIns="91425" rIns="91425" bIns="91425" anchor="t" anchorCtr="0"/>
          <a:lstStyle>
            <a:lvl1pPr marL="0" marR="0" lvl="0" indent="0" algn="l" rtl="0">
              <a:lnSpc>
                <a:spcPct val="89000"/>
              </a:lnSpc>
              <a:spcBef>
                <a:spcPts val="0"/>
              </a:spcBef>
              <a:buClr>
                <a:schemeClr val="dk2"/>
              </a:buClr>
              <a:buFont typeface="Source Sans Pro"/>
              <a:buNone/>
              <a:defRPr sz="44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1371600" y="2286000"/>
            <a:ext cx="9601200" cy="3581399"/>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24" name="Shape 24"/>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5" name="Shape 25"/>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6" name="Shape 26"/>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371600" y="685800"/>
            <a:ext cx="9601200" cy="1485899"/>
          </a:xfrm>
          <a:prstGeom prst="rect">
            <a:avLst/>
          </a:prstGeom>
          <a:noFill/>
          <a:ln>
            <a:noFill/>
          </a:ln>
        </p:spPr>
        <p:txBody>
          <a:bodyPr lIns="91425" tIns="91425" rIns="91425" bIns="91425" anchor="t" anchorCtr="0"/>
          <a:lstStyle>
            <a:lvl1pPr marL="0" marR="0" lvl="0" indent="0" algn="l" rtl="0">
              <a:lnSpc>
                <a:spcPct val="89000"/>
              </a:lnSpc>
              <a:spcBef>
                <a:spcPts val="0"/>
              </a:spcBef>
              <a:buClr>
                <a:schemeClr val="dk2"/>
              </a:buClr>
              <a:buFont typeface="Source Sans Pro"/>
              <a:buNone/>
              <a:defRPr sz="44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1371600" y="2340864"/>
            <a:ext cx="4443984" cy="823912"/>
          </a:xfrm>
          <a:prstGeom prst="rect">
            <a:avLst/>
          </a:prstGeom>
          <a:noFill/>
          <a:ln>
            <a:noFill/>
          </a:ln>
        </p:spPr>
        <p:txBody>
          <a:bodyPr lIns="91425" tIns="91425" rIns="91425" bIns="91425" anchor="b" anchorCtr="0"/>
          <a:lstStyle>
            <a:lvl1pPr marL="0" marR="0" lvl="0" indent="0" algn="l" rtl="0">
              <a:lnSpc>
                <a:spcPct val="84000"/>
              </a:lnSpc>
              <a:spcBef>
                <a:spcPts val="0"/>
              </a:spcBef>
              <a:spcAft>
                <a:spcPts val="0"/>
              </a:spcAft>
              <a:buClr>
                <a:schemeClr val="dk2"/>
              </a:buClr>
              <a:buFont typeface="Source Sans Pro"/>
              <a:buNone/>
              <a:defRPr sz="3000" b="0" i="0" u="none" strike="noStrike" cap="none">
                <a:solidFill>
                  <a:schemeClr val="dk2"/>
                </a:solidFill>
                <a:latin typeface="Source Sans Pro"/>
                <a:ea typeface="Source Sans Pro"/>
                <a:cs typeface="Source Sans Pro"/>
                <a:sym typeface="Source Sans Pro"/>
              </a:defRPr>
            </a:lvl1pPr>
            <a:lvl2pPr marL="457200" marR="0" lvl="1" indent="0" algn="l" rtl="0">
              <a:lnSpc>
                <a:spcPct val="94000"/>
              </a:lnSpc>
              <a:spcBef>
                <a:spcPts val="500"/>
              </a:spcBef>
              <a:spcAft>
                <a:spcPts val="200"/>
              </a:spcAft>
              <a:buClr>
                <a:schemeClr val="dk2"/>
              </a:buClr>
              <a:buFont typeface="Source Sans Pro"/>
              <a:buNone/>
              <a:defRPr sz="2000" b="1" i="1" u="none" strike="noStrike" cap="none">
                <a:solidFill>
                  <a:schemeClr val="dk2"/>
                </a:solidFill>
                <a:latin typeface="Source Sans Pro"/>
                <a:ea typeface="Source Sans Pro"/>
                <a:cs typeface="Source Sans Pro"/>
                <a:sym typeface="Source Sans Pro"/>
              </a:defRPr>
            </a:lvl2pPr>
            <a:lvl3pPr marL="914400" marR="0" lvl="2" indent="0" algn="l" rtl="0">
              <a:lnSpc>
                <a:spcPct val="94000"/>
              </a:lnSpc>
              <a:spcBef>
                <a:spcPts val="500"/>
              </a:spcBef>
              <a:spcAft>
                <a:spcPts val="200"/>
              </a:spcAft>
              <a:buClr>
                <a:schemeClr val="dk2"/>
              </a:buClr>
              <a:buFont typeface="Source Sans Pro"/>
              <a:buNone/>
              <a:defRPr sz="1800" b="1" i="0" u="none" strike="noStrike" cap="none">
                <a:solidFill>
                  <a:schemeClr val="dk2"/>
                </a:solidFill>
                <a:latin typeface="Source Sans Pro"/>
                <a:ea typeface="Source Sans Pro"/>
                <a:cs typeface="Source Sans Pro"/>
                <a:sym typeface="Source Sans Pro"/>
              </a:defRPr>
            </a:lvl3pPr>
            <a:lvl4pPr marL="1371600" marR="0" lvl="3"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4pPr>
            <a:lvl5pPr marL="1828800" marR="0" lvl="4"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5pPr>
            <a:lvl6pPr marL="2286000" marR="0" lvl="5"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6pPr>
            <a:lvl7pPr marL="2743200" marR="0" lvl="6"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7pPr>
            <a:lvl8pPr marL="3200400" marR="0" lvl="7"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8pPr>
            <a:lvl9pPr marL="3657600" marR="0" lvl="8"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9pPr>
          </a:lstStyle>
          <a:p>
            <a:endParaRPr/>
          </a:p>
        </p:txBody>
      </p:sp>
      <p:sp>
        <p:nvSpPr>
          <p:cNvPr id="44" name="Shape 44"/>
          <p:cNvSpPr txBox="1">
            <a:spLocks noGrp="1"/>
          </p:cNvSpPr>
          <p:nvPr>
            <p:ph type="body" idx="2"/>
          </p:nvPr>
        </p:nvSpPr>
        <p:spPr>
          <a:xfrm>
            <a:off x="1371600" y="3305207"/>
            <a:ext cx="4443984" cy="2562193"/>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45" name="Shape 45"/>
          <p:cNvSpPr txBox="1">
            <a:spLocks noGrp="1"/>
          </p:cNvSpPr>
          <p:nvPr>
            <p:ph type="body" idx="3"/>
          </p:nvPr>
        </p:nvSpPr>
        <p:spPr>
          <a:xfrm>
            <a:off x="6525014" y="2340864"/>
            <a:ext cx="4443984" cy="823912"/>
          </a:xfrm>
          <a:prstGeom prst="rect">
            <a:avLst/>
          </a:prstGeom>
          <a:noFill/>
          <a:ln>
            <a:noFill/>
          </a:ln>
        </p:spPr>
        <p:txBody>
          <a:bodyPr lIns="91425" tIns="91425" rIns="91425" bIns="91425" anchor="b" anchorCtr="0"/>
          <a:lstStyle>
            <a:lvl1pPr marL="0" marR="0" lvl="0" indent="0" algn="l" rtl="0">
              <a:lnSpc>
                <a:spcPct val="84000"/>
              </a:lnSpc>
              <a:spcBef>
                <a:spcPts val="0"/>
              </a:spcBef>
              <a:spcAft>
                <a:spcPts val="0"/>
              </a:spcAft>
              <a:buClr>
                <a:schemeClr val="dk2"/>
              </a:buClr>
              <a:buFont typeface="Source Sans Pro"/>
              <a:buNone/>
              <a:defRPr sz="3000" b="0" i="0" u="none" strike="noStrike" cap="none">
                <a:solidFill>
                  <a:schemeClr val="dk2"/>
                </a:solidFill>
                <a:latin typeface="Source Sans Pro"/>
                <a:ea typeface="Source Sans Pro"/>
                <a:cs typeface="Source Sans Pro"/>
                <a:sym typeface="Source Sans Pro"/>
              </a:defRPr>
            </a:lvl1pPr>
            <a:lvl2pPr marL="457200" marR="0" lvl="1" indent="0" algn="l" rtl="0">
              <a:lnSpc>
                <a:spcPct val="94000"/>
              </a:lnSpc>
              <a:spcBef>
                <a:spcPts val="500"/>
              </a:spcBef>
              <a:spcAft>
                <a:spcPts val="200"/>
              </a:spcAft>
              <a:buClr>
                <a:schemeClr val="dk2"/>
              </a:buClr>
              <a:buFont typeface="Source Sans Pro"/>
              <a:buNone/>
              <a:defRPr sz="2000" b="1" i="1" u="none" strike="noStrike" cap="none">
                <a:solidFill>
                  <a:schemeClr val="dk2"/>
                </a:solidFill>
                <a:latin typeface="Source Sans Pro"/>
                <a:ea typeface="Source Sans Pro"/>
                <a:cs typeface="Source Sans Pro"/>
                <a:sym typeface="Source Sans Pro"/>
              </a:defRPr>
            </a:lvl2pPr>
            <a:lvl3pPr marL="914400" marR="0" lvl="2" indent="0" algn="l" rtl="0">
              <a:lnSpc>
                <a:spcPct val="94000"/>
              </a:lnSpc>
              <a:spcBef>
                <a:spcPts val="500"/>
              </a:spcBef>
              <a:spcAft>
                <a:spcPts val="200"/>
              </a:spcAft>
              <a:buClr>
                <a:schemeClr val="dk2"/>
              </a:buClr>
              <a:buFont typeface="Source Sans Pro"/>
              <a:buNone/>
              <a:defRPr sz="1800" b="1" i="0" u="none" strike="noStrike" cap="none">
                <a:solidFill>
                  <a:schemeClr val="dk2"/>
                </a:solidFill>
                <a:latin typeface="Source Sans Pro"/>
                <a:ea typeface="Source Sans Pro"/>
                <a:cs typeface="Source Sans Pro"/>
                <a:sym typeface="Source Sans Pro"/>
              </a:defRPr>
            </a:lvl3pPr>
            <a:lvl4pPr marL="1371600" marR="0" lvl="3"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4pPr>
            <a:lvl5pPr marL="1828800" marR="0" lvl="4"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5pPr>
            <a:lvl6pPr marL="2286000" marR="0" lvl="5"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6pPr>
            <a:lvl7pPr marL="2743200" marR="0" lvl="6"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7pPr>
            <a:lvl8pPr marL="3200400" marR="0" lvl="7" indent="0" algn="l" rtl="0">
              <a:lnSpc>
                <a:spcPct val="94000"/>
              </a:lnSpc>
              <a:spcBef>
                <a:spcPts val="500"/>
              </a:spcBef>
              <a:spcAft>
                <a:spcPts val="200"/>
              </a:spcAft>
              <a:buClr>
                <a:schemeClr val="dk2"/>
              </a:buClr>
              <a:buFont typeface="Source Sans Pro"/>
              <a:buNone/>
              <a:defRPr sz="1600" b="1" i="1" u="none" strike="noStrike" cap="none">
                <a:solidFill>
                  <a:schemeClr val="dk2"/>
                </a:solidFill>
                <a:latin typeface="Source Sans Pro"/>
                <a:ea typeface="Source Sans Pro"/>
                <a:cs typeface="Source Sans Pro"/>
                <a:sym typeface="Source Sans Pro"/>
              </a:defRPr>
            </a:lvl8pPr>
            <a:lvl9pPr marL="3657600" marR="0" lvl="8" indent="0" algn="l" rtl="0">
              <a:lnSpc>
                <a:spcPct val="94000"/>
              </a:lnSpc>
              <a:spcBef>
                <a:spcPts val="500"/>
              </a:spcBef>
              <a:spcAft>
                <a:spcPts val="200"/>
              </a:spcAft>
              <a:buClr>
                <a:schemeClr val="dk2"/>
              </a:buClr>
              <a:buFont typeface="Source Sans Pro"/>
              <a:buNone/>
              <a:defRPr sz="1600" b="1" i="0" u="none" strike="noStrike" cap="none">
                <a:solidFill>
                  <a:schemeClr val="dk2"/>
                </a:solidFill>
                <a:latin typeface="Source Sans Pro"/>
                <a:ea typeface="Source Sans Pro"/>
                <a:cs typeface="Source Sans Pro"/>
                <a:sym typeface="Source Sans Pro"/>
              </a:defRPr>
            </a:lvl9pPr>
          </a:lstStyle>
          <a:p>
            <a:endParaRPr/>
          </a:p>
        </p:txBody>
      </p:sp>
      <p:sp>
        <p:nvSpPr>
          <p:cNvPr id="46" name="Shape 46"/>
          <p:cNvSpPr txBox="1">
            <a:spLocks noGrp="1"/>
          </p:cNvSpPr>
          <p:nvPr>
            <p:ph type="body" idx="4"/>
          </p:nvPr>
        </p:nvSpPr>
        <p:spPr>
          <a:xfrm>
            <a:off x="6525014" y="3305207"/>
            <a:ext cx="4443984" cy="2562193"/>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47" name="Shape 47"/>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8" name="Shape 48"/>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9" name="Shape 49"/>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7" name="Shape 57"/>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8" name="Shape 58"/>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sp>
        <p:nvSpPr>
          <p:cNvPr id="69" name="Shape 69" title="Background Shape"/>
          <p:cNvSpPr/>
          <p:nvPr/>
        </p:nvSpPr>
        <p:spPr>
          <a:xfrm>
            <a:off x="0" y="375"/>
            <a:ext cx="5303520" cy="6857623"/>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0" name="Shape 70"/>
          <p:cNvSpPr txBox="1">
            <a:spLocks noGrp="1"/>
          </p:cNvSpPr>
          <p:nvPr>
            <p:ph type="title"/>
          </p:nvPr>
        </p:nvSpPr>
        <p:spPr>
          <a:xfrm>
            <a:off x="723900" y="685800"/>
            <a:ext cx="3855720" cy="2157884"/>
          </a:xfrm>
          <a:prstGeom prst="rect">
            <a:avLst/>
          </a:prstGeom>
          <a:noFill/>
          <a:ln>
            <a:noFill/>
          </a:ln>
        </p:spPr>
        <p:txBody>
          <a:bodyPr lIns="91425" tIns="91425" rIns="91425" bIns="91425" anchor="t" anchorCtr="0"/>
          <a:lstStyle>
            <a:lvl1pPr marL="0" marR="0" lvl="0" indent="0" algn="l" rtl="0">
              <a:lnSpc>
                <a:spcPct val="84000"/>
              </a:lnSpc>
              <a:spcBef>
                <a:spcPts val="0"/>
              </a:spcBef>
              <a:buClr>
                <a:schemeClr val="dk2"/>
              </a:buClr>
              <a:buFont typeface="Source Sans Pro"/>
              <a:buNone/>
              <a:defRPr sz="48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1" name="Shape 71"/>
          <p:cNvSpPr>
            <a:spLocks noGrp="1"/>
          </p:cNvSpPr>
          <p:nvPr>
            <p:ph type="pic" idx="2"/>
          </p:nvPr>
        </p:nvSpPr>
        <p:spPr>
          <a:xfrm>
            <a:off x="5532119" y="0"/>
            <a:ext cx="6659879" cy="6857999"/>
          </a:xfrm>
          <a:prstGeom prst="rect">
            <a:avLst/>
          </a:prstGeom>
          <a:noFill/>
          <a:ln>
            <a:noFill/>
          </a:ln>
        </p:spPr>
        <p:txBody>
          <a:bodyPr lIns="91425" tIns="91425" rIns="91425" bIns="91425" anchor="t" anchorCtr="0"/>
          <a:lstStyle>
            <a:lvl1pPr marL="0" marR="0" lvl="0" indent="0" algn="l" rtl="0">
              <a:lnSpc>
                <a:spcPct val="94000"/>
              </a:lnSpc>
              <a:spcBef>
                <a:spcPts val="1000"/>
              </a:spcBef>
              <a:spcAft>
                <a:spcPts val="200"/>
              </a:spcAft>
              <a:buClr>
                <a:schemeClr val="dk2"/>
              </a:buClr>
              <a:buFont typeface="Source Sans Pro"/>
              <a:buNone/>
              <a:defRPr sz="2000" b="0" i="0" u="none" strike="noStrike" cap="none">
                <a:solidFill>
                  <a:schemeClr val="dk2"/>
                </a:solidFill>
                <a:latin typeface="Source Sans Pro"/>
                <a:ea typeface="Source Sans Pro"/>
                <a:cs typeface="Source Sans Pro"/>
                <a:sym typeface="Source Sans Pro"/>
              </a:defRPr>
            </a:lvl1pPr>
            <a:lvl2pPr marL="457200" marR="0" lvl="1" indent="0" algn="l" rtl="0">
              <a:lnSpc>
                <a:spcPct val="94000"/>
              </a:lnSpc>
              <a:spcBef>
                <a:spcPts val="500"/>
              </a:spcBef>
              <a:spcAft>
                <a:spcPts val="200"/>
              </a:spcAft>
              <a:buClr>
                <a:schemeClr val="dk2"/>
              </a:buClr>
              <a:buFont typeface="Source Sans Pro"/>
              <a:buNone/>
              <a:defRPr sz="2000" b="0" i="1" u="none" strike="noStrike" cap="none">
                <a:solidFill>
                  <a:schemeClr val="dk2"/>
                </a:solidFill>
                <a:latin typeface="Source Sans Pro"/>
                <a:ea typeface="Source Sans Pro"/>
                <a:cs typeface="Source Sans Pro"/>
                <a:sym typeface="Source Sans Pro"/>
              </a:defRPr>
            </a:lvl2pPr>
            <a:lvl3pPr marL="914400" marR="0" lvl="2" indent="0" algn="l" rtl="0">
              <a:lnSpc>
                <a:spcPct val="94000"/>
              </a:lnSpc>
              <a:spcBef>
                <a:spcPts val="500"/>
              </a:spcBef>
              <a:spcAft>
                <a:spcPts val="200"/>
              </a:spcAft>
              <a:buClr>
                <a:schemeClr val="dk2"/>
              </a:buClr>
              <a:buFont typeface="Source Sans Pro"/>
              <a:buNone/>
              <a:defRPr sz="2000" b="0" i="0" u="none" strike="noStrike" cap="none">
                <a:solidFill>
                  <a:schemeClr val="dk2"/>
                </a:solidFill>
                <a:latin typeface="Source Sans Pro"/>
                <a:ea typeface="Source Sans Pro"/>
                <a:cs typeface="Source Sans Pro"/>
                <a:sym typeface="Source Sans Pro"/>
              </a:defRPr>
            </a:lvl3pPr>
            <a:lvl4pPr marL="1371600" marR="0" lvl="3" indent="0" algn="l" rtl="0">
              <a:lnSpc>
                <a:spcPct val="94000"/>
              </a:lnSpc>
              <a:spcBef>
                <a:spcPts val="500"/>
              </a:spcBef>
              <a:spcAft>
                <a:spcPts val="200"/>
              </a:spcAft>
              <a:buClr>
                <a:schemeClr val="dk2"/>
              </a:buClr>
              <a:buFont typeface="Source Sans Pro"/>
              <a:buNone/>
              <a:defRPr sz="2000" b="0" i="1" u="none" strike="noStrike" cap="none">
                <a:solidFill>
                  <a:schemeClr val="dk2"/>
                </a:solidFill>
                <a:latin typeface="Source Sans Pro"/>
                <a:ea typeface="Source Sans Pro"/>
                <a:cs typeface="Source Sans Pro"/>
                <a:sym typeface="Source Sans Pro"/>
              </a:defRPr>
            </a:lvl4pPr>
            <a:lvl5pPr marL="1828800" marR="0" lvl="4" indent="0" algn="l" rtl="0">
              <a:lnSpc>
                <a:spcPct val="94000"/>
              </a:lnSpc>
              <a:spcBef>
                <a:spcPts val="500"/>
              </a:spcBef>
              <a:spcAft>
                <a:spcPts val="200"/>
              </a:spcAft>
              <a:buClr>
                <a:schemeClr val="dk2"/>
              </a:buClr>
              <a:buFont typeface="Source Sans Pro"/>
              <a:buNone/>
              <a:defRPr sz="2000" b="0" i="0" u="none" strike="noStrike" cap="none">
                <a:solidFill>
                  <a:schemeClr val="dk2"/>
                </a:solidFill>
                <a:latin typeface="Source Sans Pro"/>
                <a:ea typeface="Source Sans Pro"/>
                <a:cs typeface="Source Sans Pro"/>
                <a:sym typeface="Source Sans Pro"/>
              </a:defRPr>
            </a:lvl5pPr>
            <a:lvl6pPr marL="2286000" marR="0" lvl="5" indent="0" algn="l" rtl="0">
              <a:lnSpc>
                <a:spcPct val="94000"/>
              </a:lnSpc>
              <a:spcBef>
                <a:spcPts val="500"/>
              </a:spcBef>
              <a:spcAft>
                <a:spcPts val="200"/>
              </a:spcAft>
              <a:buClr>
                <a:schemeClr val="dk2"/>
              </a:buClr>
              <a:buFont typeface="Source Sans Pro"/>
              <a:buNone/>
              <a:defRPr sz="2000" b="0" i="1" u="none" strike="noStrike" cap="none">
                <a:solidFill>
                  <a:schemeClr val="dk2"/>
                </a:solidFill>
                <a:latin typeface="Source Sans Pro"/>
                <a:ea typeface="Source Sans Pro"/>
                <a:cs typeface="Source Sans Pro"/>
                <a:sym typeface="Source Sans Pro"/>
              </a:defRPr>
            </a:lvl6pPr>
            <a:lvl7pPr marL="2743200" marR="0" lvl="6" indent="0" algn="l" rtl="0">
              <a:lnSpc>
                <a:spcPct val="94000"/>
              </a:lnSpc>
              <a:spcBef>
                <a:spcPts val="500"/>
              </a:spcBef>
              <a:spcAft>
                <a:spcPts val="200"/>
              </a:spcAft>
              <a:buClr>
                <a:schemeClr val="dk2"/>
              </a:buClr>
              <a:buFont typeface="Source Sans Pro"/>
              <a:buNone/>
              <a:defRPr sz="2000" b="0" i="0" u="none" strike="noStrike" cap="none">
                <a:solidFill>
                  <a:schemeClr val="dk2"/>
                </a:solidFill>
                <a:latin typeface="Source Sans Pro"/>
                <a:ea typeface="Source Sans Pro"/>
                <a:cs typeface="Source Sans Pro"/>
                <a:sym typeface="Source Sans Pro"/>
              </a:defRPr>
            </a:lvl7pPr>
            <a:lvl8pPr marL="3200400" marR="0" lvl="7" indent="0" algn="l" rtl="0">
              <a:lnSpc>
                <a:spcPct val="94000"/>
              </a:lnSpc>
              <a:spcBef>
                <a:spcPts val="500"/>
              </a:spcBef>
              <a:spcAft>
                <a:spcPts val="200"/>
              </a:spcAft>
              <a:buClr>
                <a:schemeClr val="dk2"/>
              </a:buClr>
              <a:buFont typeface="Source Sans Pro"/>
              <a:buNone/>
              <a:defRPr sz="2000" b="0" i="1" u="none" strike="noStrike" cap="none">
                <a:solidFill>
                  <a:schemeClr val="dk2"/>
                </a:solidFill>
                <a:latin typeface="Source Sans Pro"/>
                <a:ea typeface="Source Sans Pro"/>
                <a:cs typeface="Source Sans Pro"/>
                <a:sym typeface="Source Sans Pro"/>
              </a:defRPr>
            </a:lvl8pPr>
            <a:lvl9pPr marL="3657600" marR="0" lvl="8" indent="0" algn="l" rtl="0">
              <a:lnSpc>
                <a:spcPct val="94000"/>
              </a:lnSpc>
              <a:spcBef>
                <a:spcPts val="500"/>
              </a:spcBef>
              <a:spcAft>
                <a:spcPts val="200"/>
              </a:spcAft>
              <a:buClr>
                <a:schemeClr val="dk2"/>
              </a:buClr>
              <a:buFont typeface="Source Sans Pro"/>
              <a:buNone/>
              <a:defRPr sz="2000" b="0" i="0" u="none" strike="noStrike" cap="none">
                <a:solidFill>
                  <a:schemeClr val="dk2"/>
                </a:solidFill>
                <a:latin typeface="Source Sans Pro"/>
                <a:ea typeface="Source Sans Pro"/>
                <a:cs typeface="Source Sans Pro"/>
                <a:sym typeface="Source Sans Pro"/>
              </a:defRPr>
            </a:lvl9pPr>
          </a:lstStyle>
          <a:p>
            <a:endParaRPr/>
          </a:p>
        </p:txBody>
      </p:sp>
      <p:sp>
        <p:nvSpPr>
          <p:cNvPr id="72" name="Shape 72"/>
          <p:cNvSpPr txBox="1">
            <a:spLocks noGrp="1"/>
          </p:cNvSpPr>
          <p:nvPr>
            <p:ph type="body" idx="1"/>
          </p:nvPr>
        </p:nvSpPr>
        <p:spPr>
          <a:xfrm>
            <a:off x="723900" y="2855967"/>
            <a:ext cx="3855720" cy="3011431"/>
          </a:xfrm>
          <a:prstGeom prst="rect">
            <a:avLst/>
          </a:prstGeom>
          <a:noFill/>
          <a:ln>
            <a:noFill/>
          </a:ln>
        </p:spPr>
        <p:txBody>
          <a:bodyPr lIns="91425" tIns="91425" rIns="91425" bIns="91425" anchor="t" anchorCtr="0"/>
          <a:lstStyle>
            <a:lvl1pPr marL="0" marR="0" lvl="0" indent="0" algn="l" rtl="0">
              <a:lnSpc>
                <a:spcPct val="113000"/>
              </a:lnSpc>
              <a:spcBef>
                <a:spcPts val="0"/>
              </a:spcBef>
              <a:spcAft>
                <a:spcPts val="1500"/>
              </a:spcAft>
              <a:buClr>
                <a:schemeClr val="dk2"/>
              </a:buClr>
              <a:buFont typeface="Source Sans Pro"/>
              <a:buNone/>
              <a:defRPr sz="1600" b="0" i="0" u="none" strike="noStrike" cap="none">
                <a:solidFill>
                  <a:schemeClr val="dk2"/>
                </a:solidFill>
                <a:latin typeface="Source Sans Pro"/>
                <a:ea typeface="Source Sans Pro"/>
                <a:cs typeface="Source Sans Pro"/>
                <a:sym typeface="Source Sans Pro"/>
              </a:defRPr>
            </a:lvl1pPr>
            <a:lvl2pPr marL="457200" marR="0" lvl="1" indent="0" algn="l" rtl="0">
              <a:lnSpc>
                <a:spcPct val="94000"/>
              </a:lnSpc>
              <a:spcBef>
                <a:spcPts val="500"/>
              </a:spcBef>
              <a:spcAft>
                <a:spcPts val="200"/>
              </a:spcAft>
              <a:buClr>
                <a:schemeClr val="dk2"/>
              </a:buClr>
              <a:buFont typeface="Source Sans Pro"/>
              <a:buNone/>
              <a:defRPr sz="1400" b="0" i="1" u="none" strike="noStrike" cap="none">
                <a:solidFill>
                  <a:schemeClr val="dk2"/>
                </a:solidFill>
                <a:latin typeface="Source Sans Pro"/>
                <a:ea typeface="Source Sans Pro"/>
                <a:cs typeface="Source Sans Pro"/>
                <a:sym typeface="Source Sans Pro"/>
              </a:defRPr>
            </a:lvl2pPr>
            <a:lvl3pPr marL="914400" marR="0" lvl="2" indent="0" algn="l" rtl="0">
              <a:lnSpc>
                <a:spcPct val="94000"/>
              </a:lnSpc>
              <a:spcBef>
                <a:spcPts val="500"/>
              </a:spcBef>
              <a:spcAft>
                <a:spcPts val="200"/>
              </a:spcAft>
              <a:buClr>
                <a:schemeClr val="dk2"/>
              </a:buClr>
              <a:buFont typeface="Source Sans Pro"/>
              <a:buNone/>
              <a:defRPr sz="1200" b="0" i="0" u="none" strike="noStrike" cap="none">
                <a:solidFill>
                  <a:schemeClr val="dk2"/>
                </a:solidFill>
                <a:latin typeface="Source Sans Pro"/>
                <a:ea typeface="Source Sans Pro"/>
                <a:cs typeface="Source Sans Pro"/>
                <a:sym typeface="Source Sans Pro"/>
              </a:defRPr>
            </a:lvl3pPr>
            <a:lvl4pPr marL="1371600" marR="0" lvl="3" indent="0" algn="l" rtl="0">
              <a:lnSpc>
                <a:spcPct val="94000"/>
              </a:lnSpc>
              <a:spcBef>
                <a:spcPts val="500"/>
              </a:spcBef>
              <a:spcAft>
                <a:spcPts val="200"/>
              </a:spcAft>
              <a:buClr>
                <a:schemeClr val="dk2"/>
              </a:buClr>
              <a:buFont typeface="Source Sans Pro"/>
              <a:buNone/>
              <a:defRPr sz="1000" b="0" i="1" u="none" strike="noStrike" cap="none">
                <a:solidFill>
                  <a:schemeClr val="dk2"/>
                </a:solidFill>
                <a:latin typeface="Source Sans Pro"/>
                <a:ea typeface="Source Sans Pro"/>
                <a:cs typeface="Source Sans Pro"/>
                <a:sym typeface="Source Sans Pro"/>
              </a:defRPr>
            </a:lvl4pPr>
            <a:lvl5pPr marL="1828800" marR="0" lvl="4" indent="0" algn="l" rtl="0">
              <a:lnSpc>
                <a:spcPct val="94000"/>
              </a:lnSpc>
              <a:spcBef>
                <a:spcPts val="500"/>
              </a:spcBef>
              <a:spcAft>
                <a:spcPts val="200"/>
              </a:spcAft>
              <a:buClr>
                <a:schemeClr val="dk2"/>
              </a:buClr>
              <a:buFont typeface="Source Sans Pro"/>
              <a:buNone/>
              <a:defRPr sz="1000" b="0" i="0" u="none" strike="noStrike" cap="none">
                <a:solidFill>
                  <a:schemeClr val="dk2"/>
                </a:solidFill>
                <a:latin typeface="Source Sans Pro"/>
                <a:ea typeface="Source Sans Pro"/>
                <a:cs typeface="Source Sans Pro"/>
                <a:sym typeface="Source Sans Pro"/>
              </a:defRPr>
            </a:lvl5pPr>
            <a:lvl6pPr marL="2286000" marR="0" lvl="5" indent="0" algn="l" rtl="0">
              <a:lnSpc>
                <a:spcPct val="94000"/>
              </a:lnSpc>
              <a:spcBef>
                <a:spcPts val="500"/>
              </a:spcBef>
              <a:spcAft>
                <a:spcPts val="200"/>
              </a:spcAft>
              <a:buClr>
                <a:schemeClr val="dk2"/>
              </a:buClr>
              <a:buFont typeface="Source Sans Pro"/>
              <a:buNone/>
              <a:defRPr sz="1000" b="0" i="1" u="none" strike="noStrike" cap="none">
                <a:solidFill>
                  <a:schemeClr val="dk2"/>
                </a:solidFill>
                <a:latin typeface="Source Sans Pro"/>
                <a:ea typeface="Source Sans Pro"/>
                <a:cs typeface="Source Sans Pro"/>
                <a:sym typeface="Source Sans Pro"/>
              </a:defRPr>
            </a:lvl6pPr>
            <a:lvl7pPr marL="2743200" marR="0" lvl="6" indent="0" algn="l" rtl="0">
              <a:lnSpc>
                <a:spcPct val="94000"/>
              </a:lnSpc>
              <a:spcBef>
                <a:spcPts val="500"/>
              </a:spcBef>
              <a:spcAft>
                <a:spcPts val="200"/>
              </a:spcAft>
              <a:buClr>
                <a:schemeClr val="dk2"/>
              </a:buClr>
              <a:buFont typeface="Source Sans Pro"/>
              <a:buNone/>
              <a:defRPr sz="1000" b="0" i="0" u="none" strike="noStrike" cap="none">
                <a:solidFill>
                  <a:schemeClr val="dk2"/>
                </a:solidFill>
                <a:latin typeface="Source Sans Pro"/>
                <a:ea typeface="Source Sans Pro"/>
                <a:cs typeface="Source Sans Pro"/>
                <a:sym typeface="Source Sans Pro"/>
              </a:defRPr>
            </a:lvl7pPr>
            <a:lvl8pPr marL="3200400" marR="0" lvl="7" indent="0" algn="l" rtl="0">
              <a:lnSpc>
                <a:spcPct val="94000"/>
              </a:lnSpc>
              <a:spcBef>
                <a:spcPts val="500"/>
              </a:spcBef>
              <a:spcAft>
                <a:spcPts val="200"/>
              </a:spcAft>
              <a:buClr>
                <a:schemeClr val="dk2"/>
              </a:buClr>
              <a:buFont typeface="Source Sans Pro"/>
              <a:buNone/>
              <a:defRPr sz="1000" b="0" i="1" u="none" strike="noStrike" cap="none">
                <a:solidFill>
                  <a:schemeClr val="dk2"/>
                </a:solidFill>
                <a:latin typeface="Source Sans Pro"/>
                <a:ea typeface="Source Sans Pro"/>
                <a:cs typeface="Source Sans Pro"/>
                <a:sym typeface="Source Sans Pro"/>
              </a:defRPr>
            </a:lvl8pPr>
            <a:lvl9pPr marL="3657600" marR="0" lvl="8" indent="0" algn="l" rtl="0">
              <a:lnSpc>
                <a:spcPct val="94000"/>
              </a:lnSpc>
              <a:spcBef>
                <a:spcPts val="500"/>
              </a:spcBef>
              <a:spcAft>
                <a:spcPts val="200"/>
              </a:spcAft>
              <a:buClr>
                <a:schemeClr val="dk2"/>
              </a:buClr>
              <a:buFont typeface="Source Sans Pro"/>
              <a:buNone/>
              <a:defRPr sz="1000" b="0" i="0" u="none" strike="noStrike" cap="none">
                <a:solidFill>
                  <a:schemeClr val="dk2"/>
                </a:solidFill>
                <a:latin typeface="Source Sans Pro"/>
                <a:ea typeface="Source Sans Pro"/>
                <a:cs typeface="Source Sans Pro"/>
                <a:sym typeface="Source Sans Pro"/>
              </a:defRPr>
            </a:lvl9pPr>
          </a:lstStyle>
          <a:p>
            <a:endParaRPr/>
          </a:p>
        </p:txBody>
      </p:sp>
      <p:sp>
        <p:nvSpPr>
          <p:cNvPr id="73" name="Shape 73"/>
          <p:cNvSpPr txBox="1">
            <a:spLocks noGrp="1"/>
          </p:cNvSpPr>
          <p:nvPr>
            <p:ph type="dt" idx="10"/>
          </p:nvPr>
        </p:nvSpPr>
        <p:spPr>
          <a:xfrm>
            <a:off x="72390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4" name="Shape 74"/>
          <p:cNvSpPr txBox="1">
            <a:spLocks noGrp="1"/>
          </p:cNvSpPr>
          <p:nvPr>
            <p:ph type="ftr" idx="11"/>
          </p:nvPr>
        </p:nvSpPr>
        <p:spPr>
          <a:xfrm>
            <a:off x="2205944" y="6453385"/>
            <a:ext cx="2373675"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5" name="Shape 75"/>
          <p:cNvSpPr txBox="1">
            <a:spLocks noGrp="1"/>
          </p:cNvSpPr>
          <p:nvPr>
            <p:ph type="sldNum" idx="12"/>
          </p:nvPr>
        </p:nvSpPr>
        <p:spPr>
          <a:xfrm>
            <a:off x="9883139"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
        <p:nvSpPr>
          <p:cNvPr id="76" name="Shape 76" title="Divider Bar"/>
          <p:cNvSpPr/>
          <p:nvPr/>
        </p:nvSpPr>
        <p:spPr>
          <a:xfrm>
            <a:off x="5303519" y="375"/>
            <a:ext cx="2286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371600" y="685800"/>
            <a:ext cx="9601200" cy="1485899"/>
          </a:xfrm>
          <a:prstGeom prst="rect">
            <a:avLst/>
          </a:prstGeom>
          <a:noFill/>
          <a:ln>
            <a:noFill/>
          </a:ln>
        </p:spPr>
        <p:txBody>
          <a:bodyPr lIns="91425" tIns="91425" rIns="91425" bIns="91425" anchor="t" anchorCtr="0"/>
          <a:lstStyle>
            <a:lvl1pPr marL="0" marR="0" lvl="0" indent="0" algn="l" rtl="0">
              <a:lnSpc>
                <a:spcPct val="89000"/>
              </a:lnSpc>
              <a:spcBef>
                <a:spcPts val="0"/>
              </a:spcBef>
              <a:buClr>
                <a:schemeClr val="dk2"/>
              </a:buClr>
              <a:buFont typeface="Source Sans Pro"/>
              <a:buNone/>
              <a:defRPr sz="44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9" name="Shape 79"/>
          <p:cNvSpPr txBox="1">
            <a:spLocks noGrp="1"/>
          </p:cNvSpPr>
          <p:nvPr>
            <p:ph type="body" idx="1"/>
          </p:nvPr>
        </p:nvSpPr>
        <p:spPr>
          <a:xfrm rot="5400000">
            <a:off x="4386262" y="-719137"/>
            <a:ext cx="3571874" cy="9601200"/>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0" name="Shape 80"/>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1" name="Shape 81"/>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2" name="Shape 82"/>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rot="5400000">
            <a:off x="7757822" y="2462895"/>
            <a:ext cx="5243244" cy="1565765"/>
          </a:xfrm>
          <a:prstGeom prst="rect">
            <a:avLst/>
          </a:prstGeom>
          <a:noFill/>
          <a:ln>
            <a:noFill/>
          </a:ln>
        </p:spPr>
        <p:txBody>
          <a:bodyPr lIns="91425" tIns="91425" rIns="91425" bIns="91425" anchor="t" anchorCtr="0"/>
          <a:lstStyle>
            <a:lvl1pPr marL="0" marR="0" lvl="0" indent="0" algn="l" rtl="0">
              <a:lnSpc>
                <a:spcPct val="89000"/>
              </a:lnSpc>
              <a:spcBef>
                <a:spcPts val="0"/>
              </a:spcBef>
              <a:buClr>
                <a:schemeClr val="dk2"/>
              </a:buClr>
              <a:buFont typeface="Source Sans Pro"/>
              <a:buNone/>
              <a:defRPr sz="44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5" name="Shape 85"/>
          <p:cNvSpPr txBox="1">
            <a:spLocks noGrp="1"/>
          </p:cNvSpPr>
          <p:nvPr>
            <p:ph type="body" idx="1"/>
          </p:nvPr>
        </p:nvSpPr>
        <p:spPr>
          <a:xfrm rot="5400000">
            <a:off x="2839798" y="-844042"/>
            <a:ext cx="5243244" cy="8179641"/>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6" name="Shape 86"/>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7" name="Shape 87"/>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8" name="Shape 88"/>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371600" y="685800"/>
            <a:ext cx="9601200" cy="1485899"/>
          </a:xfrm>
          <a:prstGeom prst="rect">
            <a:avLst/>
          </a:prstGeom>
          <a:noFill/>
          <a:ln>
            <a:noFill/>
          </a:ln>
        </p:spPr>
        <p:txBody>
          <a:bodyPr lIns="91425" tIns="91425" rIns="91425" bIns="91425" anchor="t" anchorCtr="0"/>
          <a:lstStyle>
            <a:lvl1pPr marL="0" marR="0" lvl="0" indent="0" algn="l" rtl="0">
              <a:lnSpc>
                <a:spcPct val="89000"/>
              </a:lnSpc>
              <a:spcBef>
                <a:spcPts val="0"/>
              </a:spcBef>
              <a:buClr>
                <a:schemeClr val="dk2"/>
              </a:buClr>
              <a:buFont typeface="Source Sans Pro"/>
              <a:buNone/>
              <a:defRPr sz="44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371600" y="2286000"/>
            <a:ext cx="9601200" cy="3581399"/>
          </a:xfrm>
          <a:prstGeom prst="rect">
            <a:avLst/>
          </a:prstGeom>
          <a:noFill/>
          <a:ln>
            <a:noFill/>
          </a:ln>
        </p:spPr>
        <p:txBody>
          <a:bodyPr lIns="91425" tIns="91425" rIns="91425" bIns="91425" anchor="t" anchorCtr="0"/>
          <a:lstStyle>
            <a:lvl1pPr marL="384048" marR="0" lvl="0" indent="-257048" algn="l" rtl="0">
              <a:lnSpc>
                <a:spcPct val="94000"/>
              </a:lnSpc>
              <a:spcBef>
                <a:spcPts val="1000"/>
              </a:spcBef>
              <a:spcAft>
                <a:spcPts val="200"/>
              </a:spcAft>
              <a:buClr>
                <a:schemeClr val="dk2"/>
              </a:buClr>
              <a:buSzPct val="100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266700" algn="l" rtl="0">
              <a:lnSpc>
                <a:spcPct val="94000"/>
              </a:lnSpc>
              <a:spcBef>
                <a:spcPts val="500"/>
              </a:spcBef>
              <a:spcAft>
                <a:spcPts val="200"/>
              </a:spcAft>
              <a:buClr>
                <a:schemeClr val="dk2"/>
              </a:buClr>
              <a:buSzPct val="100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279400" algn="l" rtl="0">
              <a:lnSpc>
                <a:spcPct val="94000"/>
              </a:lnSpc>
              <a:spcBef>
                <a:spcPts val="500"/>
              </a:spcBef>
              <a:spcAft>
                <a:spcPts val="200"/>
              </a:spcAft>
              <a:buClr>
                <a:schemeClr val="dk2"/>
              </a:buClr>
              <a:buSzPct val="1000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279400" algn="l" rtl="0">
              <a:lnSpc>
                <a:spcPct val="94000"/>
              </a:lnSpc>
              <a:spcBef>
                <a:spcPts val="500"/>
              </a:spcBef>
              <a:spcAft>
                <a:spcPts val="200"/>
              </a:spcAft>
              <a:buClr>
                <a:schemeClr val="dk2"/>
              </a:buClr>
              <a:buSzPct val="1000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292100" algn="l" rtl="0">
              <a:lnSpc>
                <a:spcPct val="94000"/>
              </a:lnSpc>
              <a:spcBef>
                <a:spcPts val="500"/>
              </a:spcBef>
              <a:spcAft>
                <a:spcPts val="200"/>
              </a:spcAft>
              <a:buClr>
                <a:schemeClr val="dk2"/>
              </a:buClr>
              <a:buSzPct val="1000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292100" algn="l" rtl="0">
              <a:lnSpc>
                <a:spcPct val="94000"/>
              </a:lnSpc>
              <a:spcBef>
                <a:spcPts val="500"/>
              </a:spcBef>
              <a:spcAft>
                <a:spcPts val="200"/>
              </a:spcAft>
              <a:buClr>
                <a:schemeClr val="dk2"/>
              </a:buClr>
              <a:buSzPct val="1000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04800" algn="l" rtl="0">
              <a:lnSpc>
                <a:spcPct val="94000"/>
              </a:lnSpc>
              <a:spcBef>
                <a:spcPts val="500"/>
              </a:spcBef>
              <a:spcAft>
                <a:spcPts val="200"/>
              </a:spcAft>
              <a:buClr>
                <a:schemeClr val="dk2"/>
              </a:buClr>
              <a:buSzPct val="1000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04800" algn="l" rtl="0">
              <a:lnSpc>
                <a:spcPct val="94000"/>
              </a:lnSpc>
              <a:spcBef>
                <a:spcPts val="500"/>
              </a:spcBef>
              <a:spcAft>
                <a:spcPts val="200"/>
              </a:spcAft>
              <a:buClr>
                <a:schemeClr val="dk2"/>
              </a:buClr>
              <a:buSzPct val="1000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 name="Shape 8"/>
          <p:cNvSpPr txBox="1">
            <a:spLocks noGrp="1"/>
          </p:cNvSpPr>
          <p:nvPr>
            <p:ph type="dt" idx="10"/>
          </p:nvPr>
        </p:nvSpPr>
        <p:spPr>
          <a:xfrm>
            <a:off x="1390650" y="6453385"/>
            <a:ext cx="1204572"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 name="Shape 9"/>
          <p:cNvSpPr txBox="1">
            <a:spLocks noGrp="1"/>
          </p:cNvSpPr>
          <p:nvPr>
            <p:ph type="ftr" idx="11"/>
          </p:nvPr>
        </p:nvSpPr>
        <p:spPr>
          <a:xfrm>
            <a:off x="2893564" y="6453385"/>
            <a:ext cx="6280830" cy="404614"/>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2"/>
                </a:solidFill>
                <a:latin typeface="Source Sans Pro"/>
                <a:ea typeface="Source Sans Pro"/>
                <a:cs typeface="Source Sans Pro"/>
                <a:sym typeface="Source Sans Pro"/>
              </a:defRPr>
            </a:lvl1pPr>
            <a:lvl2pPr marL="457200" marR="0" lvl="1" indent="0" algn="l" rtl="0">
              <a:spcBef>
                <a:spcPts val="0"/>
              </a:spcBef>
              <a:buNone/>
              <a:defRPr sz="1800" b="0" i="0" u="none" strike="noStrike" cap="none">
                <a:solidFill>
                  <a:schemeClr val="dk1"/>
                </a:solidFill>
                <a:latin typeface="Source Sans Pro"/>
                <a:ea typeface="Source Sans Pro"/>
                <a:cs typeface="Source Sans Pro"/>
                <a:sym typeface="Source Sans Pro"/>
              </a:defRPr>
            </a:lvl2pPr>
            <a:lvl3pPr marL="914400" marR="0" lvl="2" indent="0" algn="l" rtl="0">
              <a:spcBef>
                <a:spcPts val="0"/>
              </a:spcBef>
              <a:buNone/>
              <a:defRPr sz="1800" b="0" i="0" u="none" strike="noStrike" cap="none">
                <a:solidFill>
                  <a:schemeClr val="dk1"/>
                </a:solidFill>
                <a:latin typeface="Source Sans Pro"/>
                <a:ea typeface="Source Sans Pro"/>
                <a:cs typeface="Source Sans Pro"/>
                <a:sym typeface="Source Sans Pro"/>
              </a:defRPr>
            </a:lvl3pPr>
            <a:lvl4pPr marL="1371600" marR="0" lvl="3" indent="0" algn="l" rtl="0">
              <a:spcBef>
                <a:spcPts val="0"/>
              </a:spcBef>
              <a:buNone/>
              <a:defRPr sz="1800" b="0" i="0" u="none" strike="noStrike" cap="none">
                <a:solidFill>
                  <a:schemeClr val="dk1"/>
                </a:solidFill>
                <a:latin typeface="Source Sans Pro"/>
                <a:ea typeface="Source Sans Pro"/>
                <a:cs typeface="Source Sans Pro"/>
                <a:sym typeface="Source Sans Pro"/>
              </a:defRPr>
            </a:lvl4pPr>
            <a:lvl5pPr marL="1828800" marR="0" lvl="4" indent="0" algn="l" rtl="0">
              <a:spcBef>
                <a:spcPts val="0"/>
              </a:spcBef>
              <a:buNone/>
              <a:defRPr sz="1800" b="0" i="0" u="none" strike="noStrike" cap="none">
                <a:solidFill>
                  <a:schemeClr val="dk1"/>
                </a:solidFill>
                <a:latin typeface="Source Sans Pro"/>
                <a:ea typeface="Source Sans Pro"/>
                <a:cs typeface="Source Sans Pro"/>
                <a:sym typeface="Source Sans Pro"/>
              </a:defRPr>
            </a:lvl5pPr>
            <a:lvl6pPr marL="2286000" marR="0" lvl="5" indent="0" algn="l" rtl="0">
              <a:spcBef>
                <a:spcPts val="0"/>
              </a:spcBef>
              <a:buNone/>
              <a:defRPr sz="1800" b="0" i="0" u="none" strike="noStrike" cap="none">
                <a:solidFill>
                  <a:schemeClr val="dk1"/>
                </a:solidFill>
                <a:latin typeface="Source Sans Pro"/>
                <a:ea typeface="Source Sans Pro"/>
                <a:cs typeface="Source Sans Pro"/>
                <a:sym typeface="Source Sans Pro"/>
              </a:defRPr>
            </a:lvl6pPr>
            <a:lvl7pPr marL="2743200" marR="0" lvl="6" indent="0" algn="l" rtl="0">
              <a:spcBef>
                <a:spcPts val="0"/>
              </a:spcBef>
              <a:buNone/>
              <a:defRPr sz="1800" b="0" i="0" u="none" strike="noStrike" cap="none">
                <a:solidFill>
                  <a:schemeClr val="dk1"/>
                </a:solidFill>
                <a:latin typeface="Source Sans Pro"/>
                <a:ea typeface="Source Sans Pro"/>
                <a:cs typeface="Source Sans Pro"/>
                <a:sym typeface="Source Sans Pro"/>
              </a:defRPr>
            </a:lvl7pPr>
            <a:lvl8pPr marL="3200400" marR="0" lvl="7" indent="0" algn="l" rtl="0">
              <a:spcBef>
                <a:spcPts val="0"/>
              </a:spcBef>
              <a:buNone/>
              <a:defRPr sz="1800" b="0" i="0" u="none" strike="noStrike" cap="none">
                <a:solidFill>
                  <a:schemeClr val="dk1"/>
                </a:solidFill>
                <a:latin typeface="Source Sans Pro"/>
                <a:ea typeface="Source Sans Pro"/>
                <a:cs typeface="Source Sans Pro"/>
                <a:sym typeface="Source Sans Pro"/>
              </a:defRPr>
            </a:lvl8pPr>
            <a:lvl9pPr marL="3657600" marR="0" lvl="8" indent="0" algn="l" rtl="0">
              <a:spcBef>
                <a:spcPts val="0"/>
              </a:spcBef>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 name="Shape 10"/>
          <p:cNvSpPr txBox="1">
            <a:spLocks noGrp="1"/>
          </p:cNvSpPr>
          <p:nvPr>
            <p:ph type="sldNum" idx="12"/>
          </p:nvPr>
        </p:nvSpPr>
        <p:spPr>
          <a:xfrm>
            <a:off x="9472735" y="6453385"/>
            <a:ext cx="1596292" cy="40461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Source Sans Pro"/>
                <a:ea typeface="Source Sans Pro"/>
                <a:cs typeface="Source Sans Pro"/>
                <a:sym typeface="Source Sans Pro"/>
              </a:rPr>
              <a:t>‹#›</a:t>
            </a:fld>
            <a:endParaRPr lang="en-US" sz="1200" b="0" i="0" u="none" strike="noStrike" cap="none">
              <a:solidFill>
                <a:schemeClr val="dk2"/>
              </a:solidFill>
              <a:latin typeface="Source Sans Pro"/>
              <a:ea typeface="Source Sans Pro"/>
              <a:cs typeface="Source Sans Pro"/>
              <a:sym typeface="Source Sans Pro"/>
            </a:endParaRPr>
          </a:p>
        </p:txBody>
      </p:sp>
      <p:sp>
        <p:nvSpPr>
          <p:cNvPr id="11" name="Shape 11" title="Side bar"/>
          <p:cNvSpPr/>
          <p:nvPr/>
        </p:nvSpPr>
        <p:spPr>
          <a:xfrm>
            <a:off x="478095" y="375"/>
            <a:ext cx="2286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4"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FFroMQlKia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1915127" y="1788453"/>
            <a:ext cx="8361228" cy="2098225"/>
          </a:xfrm>
          <a:prstGeom prst="rect">
            <a:avLst/>
          </a:prstGeom>
          <a:noFill/>
          <a:ln>
            <a:noFill/>
          </a:ln>
        </p:spPr>
        <p:txBody>
          <a:bodyPr lIns="91425" tIns="45700" rIns="91425" bIns="45700" anchor="b" anchorCtr="0">
            <a:noAutofit/>
          </a:bodyPr>
          <a:lstStyle/>
          <a:p>
            <a:pPr marL="0" marR="0" lvl="0" indent="0" algn="ctr" rtl="0">
              <a:lnSpc>
                <a:spcPct val="89000"/>
              </a:lnSpc>
              <a:spcBef>
                <a:spcPts val="0"/>
              </a:spcBef>
              <a:buClr>
                <a:schemeClr val="dk2"/>
              </a:buClr>
              <a:buSzPct val="25000"/>
              <a:buFont typeface="Source Sans Pro"/>
              <a:buNone/>
            </a:pPr>
            <a:r>
              <a:rPr lang="en-US" sz="7200" b="0" i="0" u="none" strike="noStrike" cap="none">
                <a:solidFill>
                  <a:schemeClr val="dk2"/>
                </a:solidFill>
                <a:latin typeface="Source Sans Pro"/>
                <a:ea typeface="Source Sans Pro"/>
                <a:cs typeface="Source Sans Pro"/>
                <a:sym typeface="Source Sans Pro"/>
              </a:rPr>
              <a:t>LEGISLATIVE BRANCH</a:t>
            </a:r>
          </a:p>
        </p:txBody>
      </p:sp>
      <p:sp>
        <p:nvSpPr>
          <p:cNvPr id="94" name="Shape 94"/>
          <p:cNvSpPr txBox="1">
            <a:spLocks noGrp="1"/>
          </p:cNvSpPr>
          <p:nvPr>
            <p:ph type="subTitle" idx="1"/>
          </p:nvPr>
        </p:nvSpPr>
        <p:spPr>
          <a:xfrm>
            <a:off x="2679906" y="3956278"/>
            <a:ext cx="6831672" cy="1086236"/>
          </a:xfrm>
          <a:prstGeom prst="rect">
            <a:avLst/>
          </a:prstGeom>
          <a:noFill/>
          <a:ln>
            <a:noFill/>
          </a:ln>
        </p:spPr>
        <p:txBody>
          <a:bodyPr lIns="91425" tIns="45700" rIns="91425" bIns="45700" anchor="t" anchorCtr="0">
            <a:noAutofit/>
          </a:bodyPr>
          <a:lstStyle/>
          <a:p>
            <a:pPr marL="0" marR="0" lvl="0" indent="0" algn="ctr" rtl="0">
              <a:lnSpc>
                <a:spcPct val="112000"/>
              </a:lnSpc>
              <a:spcBef>
                <a:spcPts val="0"/>
              </a:spcBef>
              <a:spcAft>
                <a:spcPts val="0"/>
              </a:spcAft>
              <a:buClr>
                <a:schemeClr val="dk2"/>
              </a:buClr>
              <a:buSzPct val="25000"/>
              <a:buFont typeface="Source Sans Pro"/>
              <a:buNone/>
            </a:pPr>
            <a:r>
              <a:rPr lang="en-US" sz="2300" b="0" i="0" u="none" strike="noStrike" cap="none">
                <a:solidFill>
                  <a:schemeClr val="dk2"/>
                </a:solidFill>
                <a:latin typeface="Source Sans Pro"/>
                <a:ea typeface="Source Sans Pro"/>
                <a:cs typeface="Source Sans Pro"/>
                <a:sym typeface="Source Sans Pro"/>
              </a:rPr>
              <a:t>A unit on government branches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601200" cy="1485899"/>
          </a:xfrm>
        </p:spPr>
        <p:txBody>
          <a:bodyPr/>
          <a:lstStyle/>
          <a:p>
            <a:r>
              <a:rPr lang="en-US" b="1" dirty="0"/>
              <a:t>Senate</a:t>
            </a:r>
          </a:p>
        </p:txBody>
      </p:sp>
      <p:sp>
        <p:nvSpPr>
          <p:cNvPr id="3" name="Text Placeholder 2"/>
          <p:cNvSpPr>
            <a:spLocks noGrp="1"/>
          </p:cNvSpPr>
          <p:nvPr>
            <p:ph type="body" idx="1"/>
          </p:nvPr>
        </p:nvSpPr>
        <p:spPr>
          <a:xfrm>
            <a:off x="838200" y="838200"/>
            <a:ext cx="11049000" cy="5791200"/>
          </a:xfrm>
        </p:spPr>
        <p:txBody>
          <a:bodyPr/>
          <a:lstStyle/>
          <a:p>
            <a:r>
              <a:rPr lang="en-US" sz="2400" b="1" dirty="0">
                <a:latin typeface="Times New Roman" panose="02020603050405020304" pitchFamily="18" charset="0"/>
                <a:cs typeface="Times New Roman" panose="02020603050405020304" pitchFamily="18" charset="0"/>
              </a:rPr>
              <a:t>The Vice President – </a:t>
            </a:r>
            <a:r>
              <a:rPr lang="en-US" sz="2400" dirty="0">
                <a:latin typeface="Times New Roman" panose="02020603050405020304" pitchFamily="18" charset="0"/>
                <a:cs typeface="Times New Roman" panose="02020603050405020304" pitchFamily="18" charset="0"/>
              </a:rPr>
              <a:t>He is the presiding officer of the senate, he does not get to vote unless it’s tied.</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The president pro tempore – </a:t>
            </a:r>
            <a:r>
              <a:rPr lang="en-US" sz="2400" dirty="0">
                <a:latin typeface="Times New Roman" panose="02020603050405020304" pitchFamily="18" charset="0"/>
                <a:cs typeface="Times New Roman" panose="02020603050405020304" pitchFamily="18" charset="0"/>
              </a:rPr>
              <a:t>Is a senior member of the majority party chosen to preside in the absence of the Senate President. This is mostly a ceremonial position lacking real power.</a:t>
            </a:r>
          </a:p>
          <a:p>
            <a:r>
              <a:rPr lang="en-US" sz="2400" b="1" dirty="0">
                <a:latin typeface="Times New Roman" panose="02020603050405020304" pitchFamily="18" charset="0"/>
                <a:cs typeface="Times New Roman" panose="02020603050405020304" pitchFamily="18" charset="0"/>
              </a:rPr>
              <a:t>The Majority and Minority floor leaders </a:t>
            </a:r>
          </a:p>
          <a:p>
            <a:pPr lvl="1"/>
            <a:r>
              <a:rPr lang="en-US" sz="2400" dirty="0">
                <a:latin typeface="Times New Roman" panose="02020603050405020304" pitchFamily="18" charset="0"/>
                <a:cs typeface="Times New Roman" panose="02020603050405020304" pitchFamily="18" charset="0"/>
              </a:rPr>
              <a:t>Majority Floor leader – leader is most influential member of the Senate and often the majority party spokesperson</a:t>
            </a:r>
          </a:p>
          <a:p>
            <a:pPr lvl="1"/>
            <a:r>
              <a:rPr lang="en-US" sz="2400" dirty="0">
                <a:latin typeface="Times New Roman" panose="02020603050405020304" pitchFamily="18" charset="0"/>
                <a:cs typeface="Times New Roman" panose="02020603050405020304" pitchFamily="18" charset="0"/>
              </a:rPr>
              <a:t>The Minority floor leader – preforms the same role as the House minority leader.</a:t>
            </a:r>
          </a:p>
          <a:p>
            <a:r>
              <a:rPr lang="en-US" sz="2400" b="1" dirty="0">
                <a:latin typeface="Times New Roman" panose="02020603050405020304" pitchFamily="18" charset="0"/>
                <a:cs typeface="Times New Roman" panose="02020603050405020304" pitchFamily="18" charset="0"/>
              </a:rPr>
              <a:t>Whips – </a:t>
            </a:r>
            <a:r>
              <a:rPr lang="en-US" sz="2400" dirty="0">
                <a:latin typeface="Times New Roman" panose="02020603050405020304" pitchFamily="18" charset="0"/>
                <a:cs typeface="Times New Roman" panose="02020603050405020304" pitchFamily="18" charset="0"/>
              </a:rPr>
              <a:t>Serve the same role as whips in the House of Representatives.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02866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1"/>
            <a:ext cx="9601200" cy="685800"/>
          </a:xfrm>
        </p:spPr>
        <p:txBody>
          <a:bodyPr/>
          <a:lstStyle/>
          <a:p>
            <a:r>
              <a:rPr lang="en-US" b="1" dirty="0"/>
              <a:t>The Committee System</a:t>
            </a:r>
          </a:p>
        </p:txBody>
      </p:sp>
      <p:sp>
        <p:nvSpPr>
          <p:cNvPr id="3" name="Text Placeholder 2"/>
          <p:cNvSpPr>
            <a:spLocks noGrp="1"/>
          </p:cNvSpPr>
          <p:nvPr>
            <p:ph type="body" idx="1"/>
          </p:nvPr>
        </p:nvSpPr>
        <p:spPr>
          <a:xfrm>
            <a:off x="838200" y="762000"/>
            <a:ext cx="11277600" cy="5867400"/>
          </a:xfrm>
        </p:spPr>
        <p:txBody>
          <a:bodyPr/>
          <a:lstStyle/>
          <a:p>
            <a:r>
              <a:rPr lang="en-US" b="1" dirty="0">
                <a:latin typeface="Times New Roman" panose="02020603050405020304" pitchFamily="18" charset="0"/>
                <a:cs typeface="Times New Roman" panose="02020603050405020304" pitchFamily="18" charset="0"/>
              </a:rPr>
              <a:t>Leadership of Committees – </a:t>
            </a:r>
            <a:r>
              <a:rPr lang="en-US" dirty="0">
                <a:latin typeface="Times New Roman" panose="02020603050405020304" pitchFamily="18" charset="0"/>
                <a:cs typeface="Times New Roman" panose="02020603050405020304" pitchFamily="18" charset="0"/>
              </a:rPr>
              <a:t>Uses the Seniority system to select chairperson. These are members of the majority party in each house chosen by the party caucus.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They set agendas, assign members to subcommittees, and decided whether the committee will hold public hearings and which witnesses to call. They also manage floor debate of the bill when it is presented to the full house or Senate. </a:t>
            </a:r>
          </a:p>
          <a:p>
            <a:r>
              <a:rPr lang="en-US" b="1" dirty="0">
                <a:latin typeface="Times New Roman" panose="02020603050405020304" pitchFamily="18" charset="0"/>
                <a:cs typeface="Times New Roman" panose="02020603050405020304" pitchFamily="18" charset="0"/>
              </a:rPr>
              <a:t>Membership Committees – </a:t>
            </a:r>
            <a:r>
              <a:rPr lang="en-US" dirty="0">
                <a:latin typeface="Times New Roman" panose="02020603050405020304" pitchFamily="18" charset="0"/>
                <a:cs typeface="Times New Roman" panose="02020603050405020304" pitchFamily="18" charset="0"/>
              </a:rPr>
              <a:t>A percentage of each committee’s membership reflects the overall percentage of Democrats and Republicans in each House. Members try to serve where they can make the biggest impact on their district, state or influence national public policy.</a:t>
            </a:r>
          </a:p>
          <a:p>
            <a:r>
              <a:rPr lang="en-US" b="1" dirty="0">
                <a:latin typeface="Times New Roman" panose="02020603050405020304" pitchFamily="18" charset="0"/>
                <a:cs typeface="Times New Roman" panose="02020603050405020304" pitchFamily="18" charset="0"/>
              </a:rPr>
              <a:t>Types of Committees</a:t>
            </a:r>
          </a:p>
          <a:p>
            <a:pPr lvl="1"/>
            <a:r>
              <a:rPr lang="en-US" b="1" dirty="0">
                <a:latin typeface="Times New Roman" panose="02020603050405020304" pitchFamily="18" charset="0"/>
                <a:cs typeface="Times New Roman" panose="02020603050405020304" pitchFamily="18" charset="0"/>
              </a:rPr>
              <a:t>A Standing Committee – </a:t>
            </a:r>
            <a:r>
              <a:rPr lang="en-US" dirty="0">
                <a:latin typeface="Times New Roman" panose="02020603050405020304" pitchFamily="18" charset="0"/>
                <a:cs typeface="Times New Roman" panose="02020603050405020304" pitchFamily="18" charset="0"/>
              </a:rPr>
              <a:t>Is a permanent committee that deals with specific policy matters (ag, energy, veteran's affairs exc.)</a:t>
            </a:r>
          </a:p>
          <a:p>
            <a:pPr lvl="1"/>
            <a:r>
              <a:rPr lang="en-US" b="1" dirty="0">
                <a:latin typeface="Times New Roman" panose="02020603050405020304" pitchFamily="18" charset="0"/>
                <a:cs typeface="Times New Roman" panose="02020603050405020304" pitchFamily="18" charset="0"/>
              </a:rPr>
              <a:t>A Select Committee – </a:t>
            </a:r>
            <a:r>
              <a:rPr lang="en-US" dirty="0">
                <a:latin typeface="Times New Roman" panose="02020603050405020304" pitchFamily="18" charset="0"/>
                <a:cs typeface="Times New Roman" panose="02020603050405020304" pitchFamily="18" charset="0"/>
              </a:rPr>
              <a:t>Is a temporary committee appointed for a specific purpose. Most are formed to investigate a particular issue, such as the Senate Watergate Committee.</a:t>
            </a:r>
          </a:p>
          <a:p>
            <a:pPr lvl="1"/>
            <a:r>
              <a:rPr lang="en-US" b="1" dirty="0">
                <a:latin typeface="Times New Roman" panose="02020603050405020304" pitchFamily="18" charset="0"/>
                <a:cs typeface="Times New Roman" panose="02020603050405020304" pitchFamily="18" charset="0"/>
              </a:rPr>
              <a:t>A Joint Committee – </a:t>
            </a:r>
            <a:r>
              <a:rPr lang="en-US" dirty="0">
                <a:latin typeface="Times New Roman" panose="02020603050405020304" pitchFamily="18" charset="0"/>
                <a:cs typeface="Times New Roman" panose="02020603050405020304" pitchFamily="18" charset="0"/>
              </a:rPr>
              <a:t>Is made up of members of both houses of Congress. It may be a select committee (Iran-Contra Committee) or perform routine duties (Joint Committee on the Library of Congress).</a:t>
            </a:r>
          </a:p>
          <a:p>
            <a:pPr lvl="1"/>
            <a:r>
              <a:rPr lang="en-US" b="1" dirty="0">
                <a:latin typeface="Times New Roman" panose="02020603050405020304" pitchFamily="18" charset="0"/>
                <a:cs typeface="Times New Roman" panose="02020603050405020304" pitchFamily="18" charset="0"/>
              </a:rPr>
              <a:t>A Conference Committee – </a:t>
            </a:r>
            <a:r>
              <a:rPr lang="en-US" dirty="0">
                <a:latin typeface="Times New Roman" panose="02020603050405020304" pitchFamily="18" charset="0"/>
                <a:cs typeface="Times New Roman" panose="02020603050405020304" pitchFamily="18" charset="0"/>
              </a:rPr>
              <a:t>Is a temporary committee of members from both houses of Congress, created to resolve the differences in House and Senate versions of a bill. It is a compromise committee.</a:t>
            </a:r>
          </a:p>
        </p:txBody>
      </p:sp>
    </p:spTree>
    <p:extLst>
      <p:ext uri="{BB962C8B-B14F-4D97-AF65-F5344CB8AC3E}">
        <p14:creationId xmlns:p14="http://schemas.microsoft.com/office/powerpoint/2010/main" val="89211006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Last Point and an Activity!!</a:t>
            </a:r>
          </a:p>
        </p:txBody>
      </p:sp>
      <p:sp>
        <p:nvSpPr>
          <p:cNvPr id="3" name="Text Placeholder 2"/>
          <p:cNvSpPr>
            <a:spLocks noGrp="1"/>
          </p:cNvSpPr>
          <p:nvPr>
            <p:ph type="body" idx="1"/>
          </p:nvPr>
        </p:nvSpPr>
        <p:spPr/>
        <p:txBody>
          <a:bodyPr/>
          <a:lstStyle/>
          <a:p>
            <a:r>
              <a:rPr lang="en-US" sz="2400" b="1" dirty="0">
                <a:latin typeface="Times New Roman" panose="02020603050405020304" pitchFamily="18" charset="0"/>
                <a:cs typeface="Times New Roman" panose="02020603050405020304" pitchFamily="18" charset="0"/>
              </a:rPr>
              <a:t>Caucuses – </a:t>
            </a:r>
            <a:r>
              <a:rPr lang="en-US" sz="2400" dirty="0">
                <a:latin typeface="Times New Roman" panose="02020603050405020304" pitchFamily="18" charset="0"/>
                <a:cs typeface="Times New Roman" panose="02020603050405020304" pitchFamily="18" charset="0"/>
              </a:rPr>
              <a:t>Legislative caucuses are informal groups formed by members of Congress who share a common purpose or set of goals.</a:t>
            </a:r>
          </a:p>
          <a:p>
            <a:r>
              <a:rPr lang="en-US" sz="2400" b="1" dirty="0">
                <a:latin typeface="Times New Roman" panose="02020603050405020304" pitchFamily="18" charset="0"/>
                <a:cs typeface="Times New Roman" panose="02020603050405020304" pitchFamily="18" charset="0"/>
              </a:rPr>
              <a:t>Activity!!!!</a:t>
            </a:r>
          </a:p>
          <a:p>
            <a:pPr lvl="1"/>
            <a:r>
              <a:rPr lang="en-US" sz="2400" b="1" dirty="0">
                <a:latin typeface="Times New Roman" panose="02020603050405020304" pitchFamily="18" charset="0"/>
                <a:cs typeface="Times New Roman" panose="02020603050405020304" pitchFamily="18" charset="0"/>
              </a:rPr>
              <a:t>1. Get in groups of four</a:t>
            </a:r>
          </a:p>
          <a:p>
            <a:pPr lvl="1"/>
            <a:r>
              <a:rPr lang="en-US" sz="2400" b="1" dirty="0">
                <a:latin typeface="Times New Roman" panose="02020603050405020304" pitchFamily="18" charset="0"/>
                <a:cs typeface="Times New Roman" panose="02020603050405020304" pitchFamily="18" charset="0"/>
              </a:rPr>
              <a:t>2. Select what your committee is going to be</a:t>
            </a:r>
          </a:p>
          <a:p>
            <a:pPr lvl="1"/>
            <a:r>
              <a:rPr lang="en-US" sz="2400" b="1" dirty="0">
                <a:latin typeface="Times New Roman" panose="02020603050405020304" pitchFamily="18" charset="0"/>
                <a:cs typeface="Times New Roman" panose="02020603050405020304" pitchFamily="18" charset="0"/>
              </a:rPr>
              <a:t>3. Define the goals of the committee and it’s purpose</a:t>
            </a:r>
          </a:p>
          <a:p>
            <a:pPr lvl="1"/>
            <a:r>
              <a:rPr lang="en-US" sz="2400" b="1" dirty="0">
                <a:latin typeface="Times New Roman" panose="02020603050405020304" pitchFamily="18" charset="0"/>
                <a:cs typeface="Times New Roman" panose="02020603050405020304" pitchFamily="18" charset="0"/>
              </a:rPr>
              <a:t>4. Discuss it’s impact </a:t>
            </a:r>
          </a:p>
          <a:p>
            <a:pPr lvl="1"/>
            <a:r>
              <a:rPr lang="en-US" sz="2400" b="1" dirty="0">
                <a:latin typeface="Times New Roman" panose="02020603050405020304" pitchFamily="18" charset="0"/>
                <a:cs typeface="Times New Roman" panose="02020603050405020304" pitchFamily="18" charset="0"/>
              </a:rPr>
              <a:t>5. Share it with </a:t>
            </a:r>
            <a:r>
              <a:rPr lang="en-US" sz="2400" b="1">
                <a:latin typeface="Times New Roman" panose="02020603050405020304" pitchFamily="18" charset="0"/>
                <a:cs typeface="Times New Roman" panose="02020603050405020304" pitchFamily="18" charset="0"/>
              </a:rPr>
              <a:t>the class.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23645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592" y="152400"/>
            <a:ext cx="9601200" cy="762000"/>
          </a:xfrm>
        </p:spPr>
        <p:txBody>
          <a:bodyPr/>
          <a:lstStyle/>
          <a:p>
            <a:r>
              <a:rPr lang="en-US" b="1" dirty="0"/>
              <a:t>Congressional Staff and Support</a:t>
            </a:r>
          </a:p>
        </p:txBody>
      </p:sp>
      <p:sp>
        <p:nvSpPr>
          <p:cNvPr id="3" name="Text Placeholder 2"/>
          <p:cNvSpPr>
            <a:spLocks noGrp="1"/>
          </p:cNvSpPr>
          <p:nvPr>
            <p:ph type="body" idx="1"/>
          </p:nvPr>
        </p:nvSpPr>
        <p:spPr>
          <a:xfrm>
            <a:off x="838200" y="838200"/>
            <a:ext cx="11201400" cy="5943600"/>
          </a:xfrm>
        </p:spPr>
        <p:txBody>
          <a:bodyPr/>
          <a:lstStyle/>
          <a:p>
            <a:r>
              <a:rPr lang="en-US" sz="2800" dirty="0">
                <a:latin typeface="Times New Roman" panose="02020603050405020304" pitchFamily="18" charset="0"/>
                <a:cs typeface="Times New Roman" panose="02020603050405020304" pitchFamily="18" charset="0"/>
              </a:rPr>
              <a:t>Personal staff work directly for members of Congress in Washington, D.C., and their district offices in their home state.</a:t>
            </a:r>
          </a:p>
          <a:p>
            <a:r>
              <a:rPr lang="en-US" sz="2800" dirty="0">
                <a:latin typeface="Times New Roman" panose="02020603050405020304" pitchFamily="18" charset="0"/>
                <a:cs typeface="Times New Roman" panose="02020603050405020304" pitchFamily="18" charset="0"/>
              </a:rPr>
              <a:t>Committee staff work for committees and subcommittees in Congress, researching problems and analyzing information.</a:t>
            </a:r>
          </a:p>
          <a:p>
            <a:r>
              <a:rPr lang="en-US" sz="2800" dirty="0">
                <a:latin typeface="Times New Roman" panose="02020603050405020304" pitchFamily="18" charset="0"/>
                <a:cs typeface="Times New Roman" panose="02020603050405020304" pitchFamily="18" charset="0"/>
              </a:rPr>
              <a:t>Support agencies provide services to members of Congress (Library of Congress, Government Printing Office).</a:t>
            </a:r>
          </a:p>
        </p:txBody>
      </p:sp>
    </p:spTree>
    <p:extLst>
      <p:ext uri="{BB962C8B-B14F-4D97-AF65-F5344CB8AC3E}">
        <p14:creationId xmlns:p14="http://schemas.microsoft.com/office/powerpoint/2010/main" val="139128531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9601200" cy="609600"/>
          </a:xfrm>
        </p:spPr>
        <p:txBody>
          <a:bodyPr/>
          <a:lstStyle/>
          <a:p>
            <a:r>
              <a:rPr lang="en-US" b="1" dirty="0">
                <a:latin typeface="Times New Roman" panose="02020603050405020304" pitchFamily="18" charset="0"/>
                <a:cs typeface="Times New Roman" panose="02020603050405020304" pitchFamily="18" charset="0"/>
              </a:rPr>
              <a:t>Roles of Members of Congress</a:t>
            </a:r>
          </a:p>
        </p:txBody>
      </p:sp>
      <p:sp>
        <p:nvSpPr>
          <p:cNvPr id="3" name="Text Placeholder 2"/>
          <p:cNvSpPr>
            <a:spLocks noGrp="1"/>
          </p:cNvSpPr>
          <p:nvPr>
            <p:ph type="body" idx="1"/>
          </p:nvPr>
        </p:nvSpPr>
        <p:spPr>
          <a:xfrm>
            <a:off x="838200" y="838200"/>
            <a:ext cx="11125200" cy="5943600"/>
          </a:xfrm>
        </p:spPr>
        <p:txBody>
          <a:bodyPr/>
          <a:lstStyle/>
          <a:p>
            <a:r>
              <a:rPr lang="en-US" sz="2400" b="1" i="1" dirty="0">
                <a:latin typeface="Times New Roman" panose="02020603050405020304" pitchFamily="18" charset="0"/>
                <a:cs typeface="Times New Roman" panose="02020603050405020304" pitchFamily="18" charset="0"/>
              </a:rPr>
              <a:t>Policymaker – </a:t>
            </a:r>
            <a:r>
              <a:rPr lang="en-US" sz="2400" dirty="0">
                <a:latin typeface="Times New Roman" panose="02020603050405020304" pitchFamily="18" charset="0"/>
                <a:cs typeface="Times New Roman" panose="02020603050405020304" pitchFamily="18" charset="0"/>
              </a:rPr>
              <a:t>Make public policy through the passage of legislation</a:t>
            </a:r>
          </a:p>
          <a:p>
            <a:r>
              <a:rPr lang="en-US" sz="2400" b="1" i="1" dirty="0">
                <a:latin typeface="Times New Roman" panose="02020603050405020304" pitchFamily="18" charset="0"/>
                <a:cs typeface="Times New Roman" panose="02020603050405020304" pitchFamily="18" charset="0"/>
              </a:rPr>
              <a:t>Representative – </a:t>
            </a:r>
            <a:r>
              <a:rPr lang="en-US" sz="2400" dirty="0">
                <a:latin typeface="Times New Roman" panose="02020603050405020304" pitchFamily="18" charset="0"/>
                <a:cs typeface="Times New Roman" panose="02020603050405020304" pitchFamily="18" charset="0"/>
              </a:rPr>
              <a:t>Represent constituents</a:t>
            </a:r>
          </a:p>
          <a:p>
            <a:pPr lvl="1"/>
            <a:r>
              <a:rPr lang="en-US" sz="2400" b="1" i="0" dirty="0">
                <a:latin typeface="Times New Roman" panose="02020603050405020304" pitchFamily="18" charset="0"/>
                <a:cs typeface="Times New Roman" panose="02020603050405020304" pitchFamily="18" charset="0"/>
              </a:rPr>
              <a:t>Delegate – </a:t>
            </a:r>
            <a:r>
              <a:rPr lang="en-US" sz="2400" i="0" dirty="0">
                <a:latin typeface="Times New Roman" panose="02020603050405020304" pitchFamily="18" charset="0"/>
                <a:cs typeface="Times New Roman" panose="02020603050405020304" pitchFamily="18" charset="0"/>
              </a:rPr>
              <a:t>Members vote based on the wishes of constituents, regardless of their own opinions</a:t>
            </a:r>
          </a:p>
          <a:p>
            <a:pPr lvl="1"/>
            <a:r>
              <a:rPr lang="en-US" sz="2400" b="1" i="0" dirty="0">
                <a:latin typeface="Times New Roman" panose="02020603050405020304" pitchFamily="18" charset="0"/>
                <a:cs typeface="Times New Roman" panose="02020603050405020304" pitchFamily="18" charset="0"/>
              </a:rPr>
              <a:t>Trustee – </a:t>
            </a:r>
            <a:r>
              <a:rPr lang="en-US" sz="2400" i="0" dirty="0">
                <a:latin typeface="Times New Roman" panose="02020603050405020304" pitchFamily="18" charset="0"/>
                <a:cs typeface="Times New Roman" panose="02020603050405020304" pitchFamily="18" charset="0"/>
              </a:rPr>
              <a:t>After listening to constituents, members vote based on their own opinions</a:t>
            </a:r>
          </a:p>
          <a:p>
            <a:r>
              <a:rPr lang="en-US" sz="2400" b="1" i="1" dirty="0">
                <a:latin typeface="Times New Roman" panose="02020603050405020304" pitchFamily="18" charset="0"/>
                <a:cs typeface="Times New Roman" panose="02020603050405020304" pitchFamily="18" charset="0"/>
              </a:rPr>
              <a:t>Constituent servant – </a:t>
            </a:r>
            <a:r>
              <a:rPr lang="en-US" sz="2400" dirty="0">
                <a:latin typeface="Times New Roman" panose="02020603050405020304" pitchFamily="18" charset="0"/>
                <a:cs typeface="Times New Roman" panose="02020603050405020304" pitchFamily="18" charset="0"/>
              </a:rPr>
              <a:t>Help constituents with problems</a:t>
            </a:r>
          </a:p>
          <a:p>
            <a:r>
              <a:rPr lang="en-US" sz="2400" b="1" i="1" dirty="0">
                <a:latin typeface="Times New Roman" panose="02020603050405020304" pitchFamily="18" charset="0"/>
                <a:cs typeface="Times New Roman" panose="02020603050405020304" pitchFamily="18" charset="0"/>
              </a:rPr>
              <a:t>Committee member – </a:t>
            </a:r>
            <a:r>
              <a:rPr lang="en-US" sz="2400" dirty="0">
                <a:latin typeface="Times New Roman" panose="02020603050405020304" pitchFamily="18" charset="0"/>
                <a:cs typeface="Times New Roman" panose="02020603050405020304" pitchFamily="18" charset="0"/>
              </a:rPr>
              <a:t>Serve on committees</a:t>
            </a:r>
          </a:p>
          <a:p>
            <a:r>
              <a:rPr lang="en-US" sz="2400" b="1" i="1" dirty="0">
                <a:latin typeface="Times New Roman" panose="02020603050405020304" pitchFamily="18" charset="0"/>
                <a:cs typeface="Times New Roman" panose="02020603050405020304" pitchFamily="18" charset="0"/>
              </a:rPr>
              <a:t>Political/party member – </a:t>
            </a:r>
            <a:r>
              <a:rPr lang="en-US" sz="2400" dirty="0">
                <a:latin typeface="Times New Roman" panose="02020603050405020304" pitchFamily="18" charset="0"/>
                <a:cs typeface="Times New Roman" panose="02020603050405020304" pitchFamily="18" charset="0"/>
              </a:rPr>
              <a:t>Work to support their political platform and get reelected</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8615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3155" y="76200"/>
            <a:ext cx="9601200" cy="762000"/>
          </a:xfrm>
        </p:spPr>
        <p:txBody>
          <a:bodyPr/>
          <a:lstStyle/>
          <a:p>
            <a:r>
              <a:rPr lang="en-US" b="1" dirty="0"/>
              <a:t>Privileges of Members of Congress</a:t>
            </a:r>
          </a:p>
        </p:txBody>
      </p:sp>
      <p:sp>
        <p:nvSpPr>
          <p:cNvPr id="3" name="Text Placeholder 2"/>
          <p:cNvSpPr>
            <a:spLocks noGrp="1"/>
          </p:cNvSpPr>
          <p:nvPr>
            <p:ph type="body" idx="1"/>
          </p:nvPr>
        </p:nvSpPr>
        <p:spPr>
          <a:xfrm>
            <a:off x="762000" y="762000"/>
            <a:ext cx="11277600" cy="5943600"/>
          </a:xfrm>
        </p:spPr>
        <p:txBody>
          <a:bodyPr/>
          <a:lstStyle/>
          <a:p>
            <a:r>
              <a:rPr lang="en-US" sz="2400" dirty="0">
                <a:latin typeface="Times New Roman" panose="02020603050405020304" pitchFamily="18" charset="0"/>
                <a:cs typeface="Times New Roman" panose="02020603050405020304" pitchFamily="18" charset="0"/>
              </a:rPr>
              <a:t>Allowances for offices in their district or home state</a:t>
            </a:r>
          </a:p>
          <a:p>
            <a:r>
              <a:rPr lang="en-US" sz="2400" dirty="0">
                <a:latin typeface="Times New Roman" panose="02020603050405020304" pitchFamily="18" charset="0"/>
                <a:cs typeface="Times New Roman" panose="02020603050405020304" pitchFamily="18" charset="0"/>
              </a:rPr>
              <a:t>Travel allowances</a:t>
            </a:r>
          </a:p>
          <a:p>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franking privilege </a:t>
            </a:r>
            <a:r>
              <a:rPr lang="en-US" sz="2400" dirty="0">
                <a:latin typeface="Times New Roman" panose="02020603050405020304" pitchFamily="18" charset="0"/>
                <a:cs typeface="Times New Roman" panose="02020603050405020304" pitchFamily="18" charset="0"/>
              </a:rPr>
              <a:t>allows members of Congress to send mailings to constituents postage free</a:t>
            </a:r>
          </a:p>
          <a:p>
            <a:r>
              <a:rPr lang="en-US" sz="2400" dirty="0">
                <a:latin typeface="Times New Roman" panose="02020603050405020304" pitchFamily="18" charset="0"/>
                <a:cs typeface="Times New Roman" panose="02020603050405020304" pitchFamily="18" charset="0"/>
              </a:rPr>
              <a:t>Immunity from arrest while conducting congressional business</a:t>
            </a:r>
          </a:p>
          <a:p>
            <a:r>
              <a:rPr lang="en-US" sz="2400" dirty="0">
                <a:latin typeface="Times New Roman" panose="02020603050405020304" pitchFamily="18" charset="0"/>
                <a:cs typeface="Times New Roman" panose="02020603050405020304" pitchFamily="18" charset="0"/>
              </a:rPr>
              <a:t>Immunity from libel or slander suits or their speech or debate in Congress</a:t>
            </a:r>
          </a:p>
        </p:txBody>
      </p:sp>
    </p:spTree>
    <p:extLst>
      <p:ext uri="{BB962C8B-B14F-4D97-AF65-F5344CB8AC3E}">
        <p14:creationId xmlns:p14="http://schemas.microsoft.com/office/powerpoint/2010/main" val="86095536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9601200" cy="685800"/>
          </a:xfrm>
        </p:spPr>
        <p:txBody>
          <a:bodyPr/>
          <a:lstStyle/>
          <a:p>
            <a:r>
              <a:rPr lang="en-US" b="1" dirty="0"/>
              <a:t>Powers of Congress</a:t>
            </a:r>
          </a:p>
        </p:txBody>
      </p:sp>
      <p:sp>
        <p:nvSpPr>
          <p:cNvPr id="3" name="Text Placeholder 2"/>
          <p:cNvSpPr>
            <a:spLocks noGrp="1"/>
          </p:cNvSpPr>
          <p:nvPr>
            <p:ph type="body" idx="1"/>
          </p:nvPr>
        </p:nvSpPr>
        <p:spPr>
          <a:xfrm>
            <a:off x="762000" y="762000"/>
            <a:ext cx="11277600" cy="5943600"/>
          </a:xfrm>
        </p:spPr>
        <p:txBody>
          <a:bodyPr/>
          <a:lstStyle/>
          <a:p>
            <a:r>
              <a:rPr lang="en-US" sz="2400" b="1" dirty="0">
                <a:latin typeface="Times New Roman" panose="02020603050405020304" pitchFamily="18" charset="0"/>
                <a:cs typeface="Times New Roman" panose="02020603050405020304" pitchFamily="18" charset="0"/>
              </a:rPr>
              <a:t>Legislative Powers – </a:t>
            </a:r>
            <a:r>
              <a:rPr lang="en-US" sz="2400" dirty="0">
                <a:latin typeface="Times New Roman" panose="02020603050405020304" pitchFamily="18" charset="0"/>
                <a:cs typeface="Times New Roman" panose="02020603050405020304" pitchFamily="18" charset="0"/>
              </a:rPr>
              <a:t>Power to make laws</a:t>
            </a:r>
          </a:p>
          <a:p>
            <a:r>
              <a:rPr lang="en-US" sz="2400" b="1" dirty="0">
                <a:latin typeface="Times New Roman" panose="02020603050405020304" pitchFamily="18" charset="0"/>
                <a:cs typeface="Times New Roman" panose="02020603050405020304" pitchFamily="18" charset="0"/>
              </a:rPr>
              <a:t>Expressed Powers – </a:t>
            </a:r>
            <a:r>
              <a:rPr lang="en-US" sz="2400" dirty="0">
                <a:latin typeface="Times New Roman" panose="02020603050405020304" pitchFamily="18" charset="0"/>
                <a:cs typeface="Times New Roman" panose="02020603050405020304" pitchFamily="18" charset="0"/>
              </a:rPr>
              <a:t>Powers specifically granted to Congress, mostly found in Article I, Section 8 of the Constitution.</a:t>
            </a:r>
          </a:p>
          <a:p>
            <a:r>
              <a:rPr lang="en-US" sz="2400" b="1" dirty="0">
                <a:latin typeface="Times New Roman" panose="02020603050405020304" pitchFamily="18" charset="0"/>
                <a:cs typeface="Times New Roman" panose="02020603050405020304" pitchFamily="18" charset="0"/>
              </a:rPr>
              <a:t>Implied Powers – </a:t>
            </a:r>
            <a:r>
              <a:rPr lang="en-US" sz="2400" dirty="0">
                <a:latin typeface="Times New Roman" panose="02020603050405020304" pitchFamily="18" charset="0"/>
                <a:cs typeface="Times New Roman" panose="02020603050405020304" pitchFamily="18" charset="0"/>
              </a:rPr>
              <a:t>Powers that may be reasonably suggested to carry out the expressed powers; found in Article I, Section 8, Clause 18; “necessary and proper” or elastic clause; allows for the expansion of Congress’s powers (expressed power to raise armies and navy implies the power to draft men into the military).</a:t>
            </a:r>
          </a:p>
          <a:p>
            <a:r>
              <a:rPr lang="en-US" sz="2400" b="1" dirty="0">
                <a:latin typeface="Times New Roman" panose="02020603050405020304" pitchFamily="18" charset="0"/>
                <a:cs typeface="Times New Roman" panose="02020603050405020304" pitchFamily="18" charset="0"/>
              </a:rPr>
              <a:t>Limitations on powers – </a:t>
            </a:r>
            <a:r>
              <a:rPr lang="en-US" sz="2400" dirty="0">
                <a:latin typeface="Times New Roman" panose="02020603050405020304" pitchFamily="18" charset="0"/>
                <a:cs typeface="Times New Roman" panose="02020603050405020304" pitchFamily="18" charset="0"/>
              </a:rPr>
              <a:t>Powers denied Congress by Article I, Section 9 and the Tenth Amendment </a:t>
            </a:r>
          </a:p>
          <a:p>
            <a:r>
              <a:rPr lang="en-US" sz="2400" b="1" dirty="0" err="1">
                <a:latin typeface="Times New Roman" panose="02020603050405020304" pitchFamily="18" charset="0"/>
                <a:cs typeface="Times New Roman" panose="02020603050405020304" pitchFamily="18" charset="0"/>
              </a:rPr>
              <a:t>Nonlegislative</a:t>
            </a:r>
            <a:r>
              <a:rPr lang="en-US" sz="2400" b="1" dirty="0">
                <a:latin typeface="Times New Roman" panose="02020603050405020304" pitchFamily="18" charset="0"/>
                <a:cs typeface="Times New Roman" panose="02020603050405020304" pitchFamily="18" charset="0"/>
              </a:rPr>
              <a:t> Powers – </a:t>
            </a:r>
            <a:r>
              <a:rPr lang="en-US" sz="2400" dirty="0">
                <a:latin typeface="Times New Roman" panose="02020603050405020304" pitchFamily="18" charset="0"/>
                <a:cs typeface="Times New Roman" panose="02020603050405020304" pitchFamily="18" charset="0"/>
              </a:rPr>
              <a:t>Duties other than lawmaking</a:t>
            </a:r>
          </a:p>
          <a:p>
            <a:r>
              <a:rPr lang="en-US" sz="2400" b="1" dirty="0">
                <a:latin typeface="Times New Roman" panose="02020603050405020304" pitchFamily="18" charset="0"/>
                <a:cs typeface="Times New Roman" panose="02020603050405020304" pitchFamily="18" charset="0"/>
              </a:rPr>
              <a:t>Electoral Powers – </a:t>
            </a:r>
            <a:r>
              <a:rPr lang="en-US" sz="2400" dirty="0">
                <a:latin typeface="Times New Roman" panose="02020603050405020304" pitchFamily="18" charset="0"/>
                <a:cs typeface="Times New Roman" panose="02020603050405020304" pitchFamily="18" charset="0"/>
              </a:rPr>
              <a:t>Selection of the president by the House of Representatives and/or Vice President by the Senate upon failure of the electoral college to achieve a majority vote.</a:t>
            </a:r>
          </a:p>
        </p:txBody>
      </p:sp>
    </p:spTree>
    <p:extLst>
      <p:ext uri="{BB962C8B-B14F-4D97-AF65-F5344CB8AC3E}">
        <p14:creationId xmlns:p14="http://schemas.microsoft.com/office/powerpoint/2010/main" val="419927790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9601200" cy="762000"/>
          </a:xfrm>
        </p:spPr>
        <p:txBody>
          <a:bodyPr/>
          <a:lstStyle/>
          <a:p>
            <a:r>
              <a:rPr lang="en-US" b="1" dirty="0"/>
              <a:t>Powers of Congress</a:t>
            </a:r>
          </a:p>
        </p:txBody>
      </p:sp>
      <p:sp>
        <p:nvSpPr>
          <p:cNvPr id="3" name="Text Placeholder 2"/>
          <p:cNvSpPr>
            <a:spLocks noGrp="1"/>
          </p:cNvSpPr>
          <p:nvPr>
            <p:ph type="body" idx="1"/>
          </p:nvPr>
        </p:nvSpPr>
        <p:spPr>
          <a:xfrm>
            <a:off x="838200" y="914400"/>
            <a:ext cx="11277600" cy="5867400"/>
          </a:xfrm>
        </p:spPr>
        <p:txBody>
          <a:bodyPr/>
          <a:lstStyle/>
          <a:p>
            <a:r>
              <a:rPr lang="en-US" sz="2400" b="1" dirty="0">
                <a:latin typeface="Times New Roman" panose="02020603050405020304" pitchFamily="18" charset="0"/>
                <a:cs typeface="Times New Roman" panose="02020603050405020304" pitchFamily="18" charset="0"/>
              </a:rPr>
              <a:t>Amendment Powers – </a:t>
            </a:r>
            <a:r>
              <a:rPr lang="en-US" sz="2400" dirty="0">
                <a:latin typeface="Times New Roman" panose="02020603050405020304" pitchFamily="18" charset="0"/>
                <a:cs typeface="Times New Roman" panose="02020603050405020304" pitchFamily="18" charset="0"/>
              </a:rPr>
              <a:t>Congress may </a:t>
            </a:r>
            <a:r>
              <a:rPr lang="en-US" sz="2400" dirty="0" smtClean="0">
                <a:latin typeface="Times New Roman" panose="02020603050405020304" pitchFamily="18" charset="0"/>
                <a:cs typeface="Times New Roman" panose="02020603050405020304" pitchFamily="18" charset="0"/>
              </a:rPr>
              <a:t>propose </a:t>
            </a:r>
            <a:r>
              <a:rPr lang="en-US" sz="2400" dirty="0">
                <a:latin typeface="Times New Roman" panose="02020603050405020304" pitchFamily="18" charset="0"/>
                <a:cs typeface="Times New Roman" panose="02020603050405020304" pitchFamily="18" charset="0"/>
              </a:rPr>
              <a:t>amendments by a two-thirds vote of each house or by calling a national convention to </a:t>
            </a:r>
            <a:r>
              <a:rPr lang="en-US" sz="2400" dirty="0" smtClean="0">
                <a:latin typeface="Times New Roman" panose="02020603050405020304" pitchFamily="18" charset="0"/>
                <a:cs typeface="Times New Roman" panose="02020603050405020304" pitchFamily="18" charset="0"/>
              </a:rPr>
              <a:t>propose </a:t>
            </a:r>
            <a:r>
              <a:rPr lang="en-US" sz="2400" dirty="0">
                <a:latin typeface="Times New Roman" panose="02020603050405020304" pitchFamily="18" charset="0"/>
                <a:cs typeface="Times New Roman" panose="02020603050405020304" pitchFamily="18" charset="0"/>
              </a:rPr>
              <a:t>amendment if requested by two-thirds of the state legislatures</a:t>
            </a:r>
          </a:p>
          <a:p>
            <a:r>
              <a:rPr lang="en-US" sz="2400" b="1" dirty="0">
                <a:latin typeface="Times New Roman" panose="02020603050405020304" pitchFamily="18" charset="0"/>
                <a:cs typeface="Times New Roman" panose="02020603050405020304" pitchFamily="18" charset="0"/>
              </a:rPr>
              <a:t>Impeachment – </a:t>
            </a:r>
            <a:r>
              <a:rPr lang="en-US" sz="2400" dirty="0">
                <a:latin typeface="Times New Roman" panose="02020603050405020304" pitchFamily="18" charset="0"/>
                <a:cs typeface="Times New Roman" panose="02020603050405020304" pitchFamily="18" charset="0"/>
              </a:rPr>
              <a:t>The House may bring charges, or impeach, the president, vice president, or any other civil officers; case is tried in the Senate with the Senate acting as the jury (Andrew Johnson and Bill Clinton were both impeached by the House but not convicted by the Senate).</a:t>
            </a:r>
          </a:p>
          <a:p>
            <a:r>
              <a:rPr lang="en-US" sz="2400" b="1" dirty="0">
                <a:latin typeface="Times New Roman" panose="02020603050405020304" pitchFamily="18" charset="0"/>
                <a:cs typeface="Times New Roman" panose="02020603050405020304" pitchFamily="18" charset="0"/>
              </a:rPr>
              <a:t>Executive Powers of Senate – </a:t>
            </a:r>
            <a:r>
              <a:rPr lang="en-US" sz="2400" dirty="0">
                <a:latin typeface="Times New Roman" panose="02020603050405020304" pitchFamily="18" charset="0"/>
                <a:cs typeface="Times New Roman" panose="02020603050405020304" pitchFamily="18" charset="0"/>
              </a:rPr>
              <a:t>The Senate shares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appointment and treaty-making powers with the executive branch; the Senate must approve appointments by majority vote and treaties by two-thirds vote.</a:t>
            </a:r>
          </a:p>
          <a:p>
            <a:r>
              <a:rPr lang="en-US" sz="2400" b="1" dirty="0">
                <a:latin typeface="Times New Roman" panose="02020603050405020304" pitchFamily="18" charset="0"/>
                <a:cs typeface="Times New Roman" panose="02020603050405020304" pitchFamily="18" charset="0"/>
              </a:rPr>
              <a:t>Investigative/oversight powers – </a:t>
            </a:r>
            <a:r>
              <a:rPr lang="en-US" sz="2400" dirty="0">
                <a:latin typeface="Times New Roman" panose="02020603050405020304" pitchFamily="18" charset="0"/>
                <a:cs typeface="Times New Roman" panose="02020603050405020304" pitchFamily="18" charset="0"/>
              </a:rPr>
              <a:t>Investigate matters falling within the range of its legislative authority; often involves the review </a:t>
            </a:r>
            <a:r>
              <a:rPr lang="en-US" sz="2400">
                <a:latin typeface="Times New Roman" panose="02020603050405020304" pitchFamily="18" charset="0"/>
                <a:cs typeface="Times New Roman" panose="02020603050405020304" pitchFamily="18" charset="0"/>
              </a:rPr>
              <a:t>of </a:t>
            </a:r>
            <a:r>
              <a:rPr lang="en-US" sz="2400" smtClean="0">
                <a:latin typeface="Times New Roman" panose="02020603050405020304" pitchFamily="18" charset="0"/>
                <a:cs typeface="Times New Roman" panose="02020603050405020304" pitchFamily="18" charset="0"/>
              </a:rPr>
              <a:t>policies </a:t>
            </a:r>
            <a:r>
              <a:rPr lang="en-US" sz="2400" dirty="0">
                <a:latin typeface="Times New Roman" panose="02020603050405020304" pitchFamily="18" charset="0"/>
                <a:cs typeface="Times New Roman" panose="02020603050405020304" pitchFamily="18" charset="0"/>
              </a:rPr>
              <a:t>and programs of the </a:t>
            </a:r>
            <a:r>
              <a:rPr lang="en-US" sz="2400" dirty="0" smtClean="0">
                <a:latin typeface="Times New Roman" panose="02020603050405020304" pitchFamily="18" charset="0"/>
                <a:cs typeface="Times New Roman" panose="02020603050405020304" pitchFamily="18" charset="0"/>
              </a:rPr>
              <a:t>executive </a:t>
            </a:r>
            <a:r>
              <a:rPr lang="en-US" sz="2400" dirty="0">
                <a:latin typeface="Times New Roman" panose="02020603050405020304" pitchFamily="18" charset="0"/>
                <a:cs typeface="Times New Roman" panose="02020603050405020304" pitchFamily="18" charset="0"/>
              </a:rPr>
              <a:t>branch.</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81969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361" y="76200"/>
            <a:ext cx="9601200" cy="685800"/>
          </a:xfrm>
        </p:spPr>
        <p:txBody>
          <a:bodyPr/>
          <a:lstStyle/>
          <a:p>
            <a:r>
              <a:rPr lang="en-US" b="1" dirty="0"/>
              <a:t>The Lawmaking Process</a:t>
            </a:r>
          </a:p>
        </p:txBody>
      </p:sp>
      <p:sp>
        <p:nvSpPr>
          <p:cNvPr id="3" name="Text Placeholder 2"/>
          <p:cNvSpPr>
            <a:spLocks noGrp="1"/>
          </p:cNvSpPr>
          <p:nvPr>
            <p:ph type="body" idx="1"/>
          </p:nvPr>
        </p:nvSpPr>
        <p:spPr>
          <a:xfrm>
            <a:off x="1371600" y="762000"/>
            <a:ext cx="4443984" cy="533400"/>
          </a:xfrm>
        </p:spPr>
        <p:txBody>
          <a:bodyPr/>
          <a:lstStyle/>
          <a:p>
            <a:r>
              <a:rPr lang="en-US" sz="2800" b="1" dirty="0">
                <a:latin typeface="Times New Roman" panose="02020603050405020304" pitchFamily="18" charset="0"/>
                <a:cs typeface="Times New Roman" panose="02020603050405020304" pitchFamily="18" charset="0"/>
              </a:rPr>
              <a:t>House of Representatives </a:t>
            </a:r>
          </a:p>
        </p:txBody>
      </p:sp>
      <p:sp>
        <p:nvSpPr>
          <p:cNvPr id="4" name="Text Placeholder 3"/>
          <p:cNvSpPr>
            <a:spLocks noGrp="1"/>
          </p:cNvSpPr>
          <p:nvPr>
            <p:ph type="body" idx="2"/>
          </p:nvPr>
        </p:nvSpPr>
        <p:spPr>
          <a:xfrm>
            <a:off x="838200" y="1219200"/>
            <a:ext cx="5334000" cy="5562599"/>
          </a:xfrm>
        </p:spPr>
        <p:txBody>
          <a:bodyPr/>
          <a:lstStyle/>
          <a:p>
            <a:r>
              <a:rPr lang="en-US" sz="2400" dirty="0">
                <a:latin typeface="Times New Roman" panose="02020603050405020304" pitchFamily="18" charset="0"/>
                <a:cs typeface="Times New Roman" panose="02020603050405020304" pitchFamily="18" charset="0"/>
              </a:rPr>
              <a:t>A bill is introduced, numbered, and assigned to a committee</a:t>
            </a:r>
          </a:p>
          <a:p>
            <a:r>
              <a:rPr lang="en-US" sz="2400" dirty="0">
                <a:latin typeface="Times New Roman" panose="02020603050405020304" pitchFamily="18" charset="0"/>
                <a:cs typeface="Times New Roman" panose="02020603050405020304" pitchFamily="18" charset="0"/>
              </a:rPr>
              <a:t>The bill may be assigned to a subcommittee for further study</a:t>
            </a:r>
          </a:p>
          <a:p>
            <a:r>
              <a:rPr lang="en-US" sz="2400" dirty="0">
                <a:latin typeface="Times New Roman" panose="02020603050405020304" pitchFamily="18" charset="0"/>
                <a:cs typeface="Times New Roman" panose="02020603050405020304" pitchFamily="18" charset="0"/>
              </a:rPr>
              <a:t>The bill is returned to committee, where it is approved or rejected</a:t>
            </a:r>
          </a:p>
          <a:p>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rules committee</a:t>
            </a:r>
            <a:r>
              <a:rPr lang="en-US" sz="2400" dirty="0">
                <a:latin typeface="Times New Roman" panose="02020603050405020304" pitchFamily="18" charset="0"/>
                <a:cs typeface="Times New Roman" panose="02020603050405020304" pitchFamily="18" charset="0"/>
              </a:rPr>
              <a:t> sets terms of debate for the bill</a:t>
            </a:r>
          </a:p>
          <a:p>
            <a:r>
              <a:rPr lang="en-US" sz="2400" dirty="0">
                <a:latin typeface="Times New Roman" panose="02020603050405020304" pitchFamily="18" charset="0"/>
                <a:cs typeface="Times New Roman" panose="02020603050405020304" pitchFamily="18" charset="0"/>
              </a:rPr>
              <a:t>The bill is debated by the House.</a:t>
            </a:r>
          </a:p>
          <a:p>
            <a:r>
              <a:rPr lang="en-US" sz="2400" dirty="0">
                <a:latin typeface="Times New Roman" panose="02020603050405020304" pitchFamily="18" charset="0"/>
                <a:cs typeface="Times New Roman" panose="02020603050405020304" pitchFamily="18" charset="0"/>
              </a:rPr>
              <a:t>A vote is taken, where the bill is passed or defeated. Bills that pass the House are sent to the Senate</a:t>
            </a:r>
          </a:p>
        </p:txBody>
      </p:sp>
      <p:sp>
        <p:nvSpPr>
          <p:cNvPr id="5" name="Text Placeholder 4"/>
          <p:cNvSpPr>
            <a:spLocks noGrp="1"/>
          </p:cNvSpPr>
          <p:nvPr>
            <p:ph type="body" idx="3"/>
          </p:nvPr>
        </p:nvSpPr>
        <p:spPr>
          <a:xfrm>
            <a:off x="6498577" y="797735"/>
            <a:ext cx="4443984" cy="497665"/>
          </a:xfrm>
        </p:spPr>
        <p:txBody>
          <a:bodyPr/>
          <a:lstStyle/>
          <a:p>
            <a:r>
              <a:rPr lang="en-US" sz="2800" b="1" dirty="0">
                <a:latin typeface="Times New Roman" panose="02020603050405020304" pitchFamily="18" charset="0"/>
                <a:cs typeface="Times New Roman" panose="02020603050405020304" pitchFamily="18" charset="0"/>
              </a:rPr>
              <a:t>Senate</a:t>
            </a:r>
          </a:p>
        </p:txBody>
      </p:sp>
      <p:sp>
        <p:nvSpPr>
          <p:cNvPr id="6" name="Text Placeholder 5"/>
          <p:cNvSpPr>
            <a:spLocks noGrp="1"/>
          </p:cNvSpPr>
          <p:nvPr>
            <p:ph type="body" idx="4"/>
          </p:nvPr>
        </p:nvSpPr>
        <p:spPr>
          <a:xfrm>
            <a:off x="6348984" y="1219201"/>
            <a:ext cx="5766816" cy="5562598"/>
          </a:xfrm>
        </p:spPr>
        <p:txBody>
          <a:bodyPr/>
          <a:lstStyle/>
          <a:p>
            <a:r>
              <a:rPr lang="en-US" sz="2400" dirty="0">
                <a:latin typeface="Times New Roman" panose="02020603050405020304" pitchFamily="18" charset="0"/>
                <a:cs typeface="Times New Roman" panose="02020603050405020304" pitchFamily="18" charset="0"/>
              </a:rPr>
              <a:t>A bill is introduced, numbered and assigned to a committee</a:t>
            </a:r>
          </a:p>
          <a:p>
            <a:r>
              <a:rPr lang="en-US" sz="2400" dirty="0">
                <a:latin typeface="Times New Roman" panose="02020603050405020304" pitchFamily="18" charset="0"/>
                <a:cs typeface="Times New Roman" panose="02020603050405020304" pitchFamily="18" charset="0"/>
              </a:rPr>
              <a:t>The bill may be assigned to a subcommittee, where I is approved or rejected.</a:t>
            </a:r>
          </a:p>
          <a:p>
            <a:r>
              <a:rPr lang="en-US" sz="2400" dirty="0">
                <a:latin typeface="Times New Roman" panose="02020603050405020304" pitchFamily="18" charset="0"/>
                <a:cs typeface="Times New Roman" panose="02020603050405020304" pitchFamily="18" charset="0"/>
              </a:rPr>
              <a:t>No rules committee!</a:t>
            </a:r>
          </a:p>
          <a:p>
            <a:r>
              <a:rPr lang="en-US" sz="2400" dirty="0">
                <a:latin typeface="Times New Roman" panose="02020603050405020304" pitchFamily="18" charset="0"/>
                <a:cs typeface="Times New Roman" panose="02020603050405020304" pitchFamily="18" charset="0"/>
              </a:rPr>
              <a:t>The bill is debated by the Senate.</a:t>
            </a:r>
          </a:p>
          <a:p>
            <a:r>
              <a:rPr lang="en-US" sz="2400" dirty="0">
                <a:latin typeface="Times New Roman" panose="02020603050405020304" pitchFamily="18" charset="0"/>
                <a:cs typeface="Times New Roman" panose="02020603050405020304" pitchFamily="18" charset="0"/>
              </a:rPr>
              <a:t>A vote is taken, where the bill is passed or defeated. Bills that pass the Senate are sent to the House.</a:t>
            </a:r>
          </a:p>
        </p:txBody>
      </p:sp>
    </p:spTree>
    <p:extLst>
      <p:ext uri="{BB962C8B-B14F-4D97-AF65-F5344CB8AC3E}">
        <p14:creationId xmlns:p14="http://schemas.microsoft.com/office/powerpoint/2010/main" val="361276998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Bill becomes a Law part II</a:t>
            </a:r>
          </a:p>
        </p:txBody>
      </p:sp>
      <p:sp>
        <p:nvSpPr>
          <p:cNvPr id="3" name="Text Placeholder 2"/>
          <p:cNvSpPr>
            <a:spLocks noGrp="1"/>
          </p:cNvSpPr>
          <p:nvPr>
            <p:ph type="body"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068424"/>
              </p:ext>
            </p:extLst>
          </p:nvPr>
        </p:nvGraphicFramePr>
        <p:xfrm>
          <a:off x="1524000" y="2362200"/>
          <a:ext cx="9296400" cy="1371600"/>
        </p:xfrm>
        <a:graphic>
          <a:graphicData uri="http://schemas.openxmlformats.org/drawingml/2006/table">
            <a:tbl>
              <a:tblPr firstRow="1" bandRow="1">
                <a:tableStyleId>{21E4AEA4-8DFA-4A89-87EB-49C32662AFE0}</a:tableStyleId>
              </a:tblPr>
              <a:tblGrid>
                <a:gridCol w="9296400">
                  <a:extLst>
                    <a:ext uri="{9D8B030D-6E8A-4147-A177-3AD203B41FA5}">
                      <a16:colId xmlns="" xmlns:a16="http://schemas.microsoft.com/office/drawing/2014/main" val="2769907248"/>
                    </a:ext>
                  </a:extLst>
                </a:gridCol>
              </a:tblGrid>
              <a:tr h="1371600">
                <a:tc>
                  <a:txBody>
                    <a:bodyPr/>
                    <a:lstStyle/>
                    <a:p>
                      <a:pPr marL="457200" indent="-45720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Conference committee resolves differences between House and Senate versions of a bill. Compromise versions may not contain any new material.</a:t>
                      </a:r>
                    </a:p>
                  </a:txBody>
                  <a:tcPr/>
                </a:tc>
                <a:extLst>
                  <a:ext uri="{0D108BD9-81ED-4DB2-BD59-A6C34878D82A}">
                    <a16:rowId xmlns="" xmlns:a16="http://schemas.microsoft.com/office/drawing/2014/main" val="36911581"/>
                  </a:ext>
                </a:extLst>
              </a:tr>
            </a:tbl>
          </a:graphicData>
        </a:graphic>
      </p:graphicFrame>
    </p:spTree>
    <p:extLst>
      <p:ext uri="{BB962C8B-B14F-4D97-AF65-F5344CB8AC3E}">
        <p14:creationId xmlns:p14="http://schemas.microsoft.com/office/powerpoint/2010/main" val="171286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371600" y="685800"/>
            <a:ext cx="9601200" cy="1485899"/>
          </a:xfrm>
          <a:prstGeom prst="rect">
            <a:avLst/>
          </a:prstGeom>
          <a:noFill/>
          <a:ln>
            <a:noFill/>
          </a:ln>
        </p:spPr>
        <p:txBody>
          <a:bodyPr lIns="91425" tIns="45700" rIns="91425" bIns="45700" anchor="t" anchorCtr="0">
            <a:noAutofit/>
          </a:bodyPr>
          <a:lstStyle/>
          <a:p>
            <a:pPr marL="0" marR="0" lvl="0" indent="0" algn="l" rtl="0">
              <a:lnSpc>
                <a:spcPct val="89000"/>
              </a:lnSpc>
              <a:spcBef>
                <a:spcPts val="0"/>
              </a:spcBef>
              <a:buClr>
                <a:schemeClr val="dk2"/>
              </a:buClr>
              <a:buSzPct val="25000"/>
              <a:buFont typeface="Source Sans Pro"/>
              <a:buNone/>
            </a:pPr>
            <a:r>
              <a:rPr lang="en-US" sz="4400" b="1" i="0" u="none" strike="noStrike" cap="none" dirty="0">
                <a:solidFill>
                  <a:schemeClr val="dk2"/>
                </a:solidFill>
                <a:latin typeface="Source Sans Pro"/>
                <a:ea typeface="Source Sans Pro"/>
                <a:cs typeface="Source Sans Pro"/>
                <a:sym typeface="Source Sans Pro"/>
              </a:rPr>
              <a:t>Vocabulary</a:t>
            </a:r>
            <a:r>
              <a:rPr lang="en-US" sz="4400" i="0" u="none" strike="noStrike" cap="none" dirty="0">
                <a:solidFill>
                  <a:schemeClr val="dk2"/>
                </a:solidFill>
                <a:latin typeface="Source Sans Pro"/>
                <a:ea typeface="Source Sans Pro"/>
                <a:cs typeface="Source Sans Pro"/>
                <a:sym typeface="Source Sans Pro"/>
              </a:rPr>
              <a:t> – </a:t>
            </a:r>
            <a:r>
              <a:rPr lang="en-US" sz="2800" i="0" u="none" strike="noStrike" cap="none" dirty="0">
                <a:solidFill>
                  <a:schemeClr val="dk2"/>
                </a:solidFill>
                <a:latin typeface="Source Sans Pro"/>
                <a:ea typeface="Source Sans Pro"/>
                <a:cs typeface="Source Sans Pro"/>
                <a:sym typeface="Source Sans Pro"/>
              </a:rPr>
              <a:t>Starts on page 132 through the chapter</a:t>
            </a:r>
          </a:p>
        </p:txBody>
      </p:sp>
      <p:sp>
        <p:nvSpPr>
          <p:cNvPr id="100" name="Shape 100"/>
          <p:cNvSpPr txBox="1">
            <a:spLocks noGrp="1"/>
          </p:cNvSpPr>
          <p:nvPr>
            <p:ph type="body" idx="1"/>
          </p:nvPr>
        </p:nvSpPr>
        <p:spPr>
          <a:xfrm>
            <a:off x="808893" y="1283676"/>
            <a:ext cx="11166229" cy="5477606"/>
          </a:xfrm>
          <a:prstGeom prst="rect">
            <a:avLst/>
          </a:prstGeom>
          <a:noFill/>
          <a:ln>
            <a:noFill/>
          </a:ln>
        </p:spPr>
        <p:txBody>
          <a:bodyPr lIns="91425" tIns="45700" rIns="91425" bIns="45700" anchor="t" anchorCtr="0">
            <a:noAutofit/>
          </a:bodyPr>
          <a:lstStyle/>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Bicamereral legislature		17. President Pro Tempore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Session				18. Unanimous Consent</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Census				19. Hold</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Reapportionment			20. Filibuster</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Redistrict				21. Cloture Resolution</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Gerrymander				22. Standing Committee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At-Large				24. Subcommittee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Censure				25. Select Committee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Incumbent				26. Joint Committee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Constituent				27. Conference Committee</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Caucus				28. Seniority System</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Whip				29. Personal Staff</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Bill					30. Committee Staff</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Calendar				31. Administrative Assistant</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Concurrent Jurisdiction		32. Legislative Assistant</a:t>
            </a:r>
          </a:p>
          <a:p>
            <a:pPr marL="384048" marR="0" lvl="0" indent="-384048" algn="l" rtl="0">
              <a:lnSpc>
                <a:spcPct val="100000"/>
              </a:lnSpc>
              <a:spcBef>
                <a:spcPts val="0"/>
              </a:spcBef>
              <a:spcAft>
                <a:spcPts val="0"/>
              </a:spcAft>
              <a:buClr>
                <a:schemeClr val="dk2"/>
              </a:buClr>
              <a:buSzPct val="100000"/>
              <a:buFont typeface="Source Sans Pro"/>
              <a:buChar char="■"/>
            </a:pPr>
            <a:r>
              <a:rPr lang="en-US" sz="2000" b="0" i="0" u="none" strike="noStrike" cap="none">
                <a:solidFill>
                  <a:schemeClr val="dk2"/>
                </a:solidFill>
                <a:latin typeface="Source Sans Pro"/>
                <a:ea typeface="Source Sans Pro"/>
                <a:cs typeface="Source Sans Pro"/>
                <a:sym typeface="Source Sans Pro"/>
              </a:rPr>
              <a:t>Quorum				33. Case Worker</a:t>
            </a: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a Bill becomes a Law Part III</a:t>
            </a:r>
          </a:p>
        </p:txBody>
      </p:sp>
      <p:sp>
        <p:nvSpPr>
          <p:cNvPr id="3" name="Text Placeholder 2"/>
          <p:cNvSpPr>
            <a:spLocks noGrp="1"/>
          </p:cNvSpPr>
          <p:nvPr>
            <p:ph type="body" idx="1"/>
          </p:nvPr>
        </p:nvSpPr>
        <p:spPr>
          <a:xfrm>
            <a:off x="1371600" y="1428749"/>
            <a:ext cx="4443984" cy="823912"/>
          </a:xfrm>
        </p:spPr>
        <p:txBody>
          <a:bodyPr/>
          <a:lstStyle/>
          <a:p>
            <a:r>
              <a:rPr lang="en-US" b="1" dirty="0">
                <a:latin typeface="Times New Roman" panose="02020603050405020304" pitchFamily="18" charset="0"/>
                <a:cs typeface="Times New Roman" panose="02020603050405020304" pitchFamily="18" charset="0"/>
              </a:rPr>
              <a:t>House of Representatives </a:t>
            </a:r>
          </a:p>
        </p:txBody>
      </p:sp>
      <p:sp>
        <p:nvSpPr>
          <p:cNvPr id="4" name="Text Placeholder 3"/>
          <p:cNvSpPr>
            <a:spLocks noGrp="1"/>
          </p:cNvSpPr>
          <p:nvPr>
            <p:ph type="body" idx="2"/>
          </p:nvPr>
        </p:nvSpPr>
        <p:spPr>
          <a:xfrm>
            <a:off x="1396482" y="2292154"/>
            <a:ext cx="4443984" cy="2562193"/>
          </a:xfrm>
        </p:spPr>
        <p:txBody>
          <a:bodyPr/>
          <a:lstStyle/>
          <a:p>
            <a:r>
              <a:rPr lang="en-US" sz="2800" dirty="0">
                <a:latin typeface="Times New Roman" panose="02020603050405020304" pitchFamily="18" charset="0"/>
                <a:cs typeface="Times New Roman" panose="02020603050405020304" pitchFamily="18" charset="0"/>
              </a:rPr>
              <a:t>Bill is returned to the House for a vote on the compromise version</a:t>
            </a:r>
          </a:p>
        </p:txBody>
      </p:sp>
      <p:sp>
        <p:nvSpPr>
          <p:cNvPr id="5" name="Text Placeholder 4"/>
          <p:cNvSpPr>
            <a:spLocks noGrp="1"/>
          </p:cNvSpPr>
          <p:nvPr>
            <p:ph type="body" idx="3"/>
          </p:nvPr>
        </p:nvSpPr>
        <p:spPr>
          <a:xfrm>
            <a:off x="6525014" y="1388268"/>
            <a:ext cx="4443984" cy="823912"/>
          </a:xfrm>
        </p:spPr>
        <p:txBody>
          <a:bodyPr/>
          <a:lstStyle/>
          <a:p>
            <a:r>
              <a:rPr lang="en-US" b="1" dirty="0">
                <a:latin typeface="Times New Roman" panose="02020603050405020304" pitchFamily="18" charset="0"/>
                <a:cs typeface="Times New Roman" panose="02020603050405020304" pitchFamily="18" charset="0"/>
              </a:rPr>
              <a:t>Senate</a:t>
            </a:r>
          </a:p>
        </p:txBody>
      </p:sp>
      <p:sp>
        <p:nvSpPr>
          <p:cNvPr id="6" name="Text Placeholder 5"/>
          <p:cNvSpPr>
            <a:spLocks noGrp="1"/>
          </p:cNvSpPr>
          <p:nvPr>
            <p:ph type="body" idx="4"/>
          </p:nvPr>
        </p:nvSpPr>
        <p:spPr>
          <a:xfrm>
            <a:off x="6525014" y="2212180"/>
            <a:ext cx="4443984" cy="2562193"/>
          </a:xfrm>
        </p:spPr>
        <p:txBody>
          <a:bodyPr/>
          <a:lstStyle/>
          <a:p>
            <a:r>
              <a:rPr lang="en-US" sz="2800" dirty="0">
                <a:latin typeface="Times New Roman" panose="02020603050405020304" pitchFamily="18" charset="0"/>
                <a:cs typeface="Times New Roman" panose="02020603050405020304" pitchFamily="18" charset="0"/>
              </a:rPr>
              <a:t>Bill is returned to the Senate for a vote on the compromise version.</a:t>
            </a:r>
          </a:p>
        </p:txBody>
      </p:sp>
    </p:spTree>
    <p:extLst>
      <p:ext uri="{BB962C8B-B14F-4D97-AF65-F5344CB8AC3E}">
        <p14:creationId xmlns:p14="http://schemas.microsoft.com/office/powerpoint/2010/main" val="1712568234"/>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a bill becomes a Law final step</a:t>
            </a:r>
          </a:p>
        </p:txBody>
      </p:sp>
      <p:sp>
        <p:nvSpPr>
          <p:cNvPr id="3" name="Text Placeholder 2"/>
          <p:cNvSpPr>
            <a:spLocks noGrp="1"/>
          </p:cNvSpPr>
          <p:nvPr>
            <p:ph type="body"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22571064"/>
              </p:ext>
            </p:extLst>
          </p:nvPr>
        </p:nvGraphicFramePr>
        <p:xfrm>
          <a:off x="1388706" y="2362200"/>
          <a:ext cx="9584094" cy="1798320"/>
        </p:xfrm>
        <a:graphic>
          <a:graphicData uri="http://schemas.openxmlformats.org/drawingml/2006/table">
            <a:tbl>
              <a:tblPr firstRow="1" bandRow="1">
                <a:tableStyleId>{21E4AEA4-8DFA-4A89-87EB-49C32662AFE0}</a:tableStyleId>
              </a:tblPr>
              <a:tblGrid>
                <a:gridCol w="9584094">
                  <a:extLst>
                    <a:ext uri="{9D8B030D-6E8A-4147-A177-3AD203B41FA5}">
                      <a16:colId xmlns="" xmlns:a16="http://schemas.microsoft.com/office/drawing/2014/main" val="305190139"/>
                    </a:ext>
                  </a:extLst>
                </a:gridCol>
              </a:tblGrid>
              <a:tr h="1524000">
                <a:tc>
                  <a:txBody>
                    <a:bodyPr/>
                    <a:lstStyle/>
                    <a:p>
                      <a:pPr marL="457200" indent="-457200">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Presidential</a:t>
                      </a:r>
                      <a:r>
                        <a:rPr lang="en-US" sz="2800" baseline="0" dirty="0">
                          <a:solidFill>
                            <a:schemeClr val="tx1"/>
                          </a:solidFill>
                          <a:latin typeface="Times New Roman" panose="02020603050405020304" pitchFamily="18" charset="0"/>
                          <a:cs typeface="Times New Roman" panose="02020603050405020304" pitchFamily="18" charset="0"/>
                        </a:rPr>
                        <a:t> actions: President may sign the bill, veto the bill, allow the bill to become law without signing, or pocket veto the bill. Vetoed bills are returned to Congress, where they may be overridden by a two-thirds vote in each house.</a:t>
                      </a:r>
                      <a:endParaRPr lang="en-US" sz="2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065672684"/>
                  </a:ext>
                </a:extLst>
              </a:tr>
            </a:tbl>
          </a:graphicData>
        </a:graphic>
      </p:graphicFrame>
    </p:spTree>
    <p:extLst>
      <p:ext uri="{BB962C8B-B14F-4D97-AF65-F5344CB8AC3E}">
        <p14:creationId xmlns:p14="http://schemas.microsoft.com/office/powerpoint/2010/main" val="228381266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 House Rocks how a Bill becomes a law video</a:t>
            </a:r>
          </a:p>
        </p:txBody>
      </p:sp>
      <p:sp>
        <p:nvSpPr>
          <p:cNvPr id="3" name="Text Placeholder 2"/>
          <p:cNvSpPr>
            <a:spLocks noGrp="1"/>
          </p:cNvSpPr>
          <p:nvPr>
            <p:ph type="body" idx="1"/>
          </p:nvPr>
        </p:nvSpPr>
        <p:spPr>
          <a:xfrm>
            <a:off x="914400" y="1905000"/>
            <a:ext cx="11125200" cy="4876800"/>
          </a:xfrm>
        </p:spPr>
        <p:txBody>
          <a:bodyPr/>
          <a:lstStyle/>
          <a:p>
            <a:r>
              <a:rPr lang="en-US">
                <a:hlinkClick r:id="rId2"/>
              </a:rPr>
              <a:t>https://www.youtube.com/watch?v=FFroMQlKiag</a:t>
            </a:r>
            <a:endParaRPr lang="en-US" dirty="0"/>
          </a:p>
        </p:txBody>
      </p:sp>
    </p:spTree>
    <p:extLst>
      <p:ext uri="{BB962C8B-B14F-4D97-AF65-F5344CB8AC3E}">
        <p14:creationId xmlns:p14="http://schemas.microsoft.com/office/powerpoint/2010/main" val="393142494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601200" cy="762000"/>
          </a:xfrm>
        </p:spPr>
        <p:txBody>
          <a:bodyPr/>
          <a:lstStyle/>
          <a:p>
            <a:r>
              <a:rPr lang="en-US" b="1" dirty="0"/>
              <a:t>Legislative Tactics</a:t>
            </a:r>
          </a:p>
        </p:txBody>
      </p:sp>
      <p:sp>
        <p:nvSpPr>
          <p:cNvPr id="3" name="Text Placeholder 2"/>
          <p:cNvSpPr>
            <a:spLocks noGrp="1"/>
          </p:cNvSpPr>
          <p:nvPr>
            <p:ph type="body" idx="1"/>
          </p:nvPr>
        </p:nvSpPr>
        <p:spPr>
          <a:xfrm>
            <a:off x="762000" y="838200"/>
            <a:ext cx="11353800" cy="5943600"/>
          </a:xfrm>
        </p:spPr>
        <p:txBody>
          <a:bodyPr/>
          <a:lstStyle/>
          <a:p>
            <a:r>
              <a:rPr lang="en-US" sz="2400" b="1" dirty="0">
                <a:latin typeface="Times New Roman" panose="02020603050405020304" pitchFamily="18" charset="0"/>
                <a:cs typeface="Times New Roman" panose="02020603050405020304" pitchFamily="18" charset="0"/>
              </a:rPr>
              <a:t>Caucus – </a:t>
            </a:r>
            <a:r>
              <a:rPr lang="en-US" sz="2400" dirty="0">
                <a:latin typeface="Times New Roman" panose="02020603050405020304" pitchFamily="18" charset="0"/>
                <a:cs typeface="Times New Roman" panose="02020603050405020304" pitchFamily="18" charset="0"/>
              </a:rPr>
              <a:t>May form voting </a:t>
            </a:r>
            <a:r>
              <a:rPr lang="en-US" sz="2400" dirty="0" smtClean="0">
                <a:latin typeface="Times New Roman" panose="02020603050405020304" pitchFamily="18" charset="0"/>
                <a:cs typeface="Times New Roman" panose="02020603050405020304" pitchFamily="18" charset="0"/>
              </a:rPr>
              <a:t>blocks</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The Committee System – </a:t>
            </a:r>
            <a:r>
              <a:rPr lang="en-US" sz="2400" dirty="0">
                <a:latin typeface="Times New Roman" panose="02020603050405020304" pitchFamily="18" charset="0"/>
                <a:cs typeface="Times New Roman" panose="02020603050405020304" pitchFamily="18" charset="0"/>
              </a:rPr>
              <a:t>Plays a major role in the passage of legislation; bills may die if committees fail to act upon them or reject them.</a:t>
            </a:r>
          </a:p>
          <a:p>
            <a:r>
              <a:rPr lang="en-US" sz="2400" b="1" dirty="0">
                <a:latin typeface="Times New Roman" panose="02020603050405020304" pitchFamily="18" charset="0"/>
                <a:cs typeface="Times New Roman" panose="02020603050405020304" pitchFamily="18" charset="0"/>
              </a:rPr>
              <a:t>Filibuster and Cloture – </a:t>
            </a:r>
            <a:r>
              <a:rPr lang="en-US" sz="2400" dirty="0">
                <a:latin typeface="Times New Roman" panose="02020603050405020304" pitchFamily="18" charset="0"/>
                <a:cs typeface="Times New Roman" panose="02020603050405020304" pitchFamily="18" charset="0"/>
              </a:rPr>
              <a:t>Filibuster is unlimited debate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an attempt to stall action on a bill. It occurs in the Senate only, and is possible because the Senate’s rules for debate are almost unrestricted. </a:t>
            </a:r>
          </a:p>
          <a:p>
            <a:pPr lvl="1"/>
            <a:r>
              <a:rPr lang="en-US" sz="2400" dirty="0">
                <a:latin typeface="Times New Roman" panose="02020603050405020304" pitchFamily="18" charset="0"/>
                <a:cs typeface="Times New Roman" panose="02020603050405020304" pitchFamily="18" charset="0"/>
              </a:rPr>
              <a:t>Cloture is the method by which the Senate limits a filibuster. It involves a petition to end debate and requires the vote of at least 60 senators.</a:t>
            </a:r>
          </a:p>
          <a:p>
            <a:r>
              <a:rPr lang="en-US" sz="2400" b="1" dirty="0">
                <a:latin typeface="Times New Roman" panose="02020603050405020304" pitchFamily="18" charset="0"/>
                <a:cs typeface="Times New Roman" panose="02020603050405020304" pitchFamily="18" charset="0"/>
              </a:rPr>
              <a:t>Pork Barrel Legislation – </a:t>
            </a:r>
            <a:r>
              <a:rPr lang="en-US" sz="2400" dirty="0">
                <a:latin typeface="Times New Roman" panose="02020603050405020304" pitchFamily="18" charset="0"/>
                <a:cs typeface="Times New Roman" panose="02020603050405020304" pitchFamily="18" charset="0"/>
              </a:rPr>
              <a:t>An attempt to provide funds and projects for member’s home district or state.</a:t>
            </a:r>
          </a:p>
          <a:p>
            <a:r>
              <a:rPr lang="en-US" sz="2400" b="1" dirty="0">
                <a:latin typeface="Times New Roman" panose="02020603050405020304" pitchFamily="18" charset="0"/>
                <a:cs typeface="Times New Roman" panose="02020603050405020304" pitchFamily="18" charset="0"/>
              </a:rPr>
              <a:t>Logrolling – </a:t>
            </a:r>
            <a:r>
              <a:rPr lang="en-US" sz="2400" dirty="0">
                <a:latin typeface="Times New Roman" panose="02020603050405020304" pitchFamily="18" charset="0"/>
                <a:cs typeface="Times New Roman" panose="02020603050405020304" pitchFamily="18" charset="0"/>
              </a:rPr>
              <a:t>An attempt by members to gain the support of other members in return for their support on the member’s legislation; “I’ll support your bill, if you will support mine.”</a:t>
            </a:r>
          </a:p>
        </p:txBody>
      </p:sp>
    </p:spTree>
    <p:extLst>
      <p:ext uri="{BB962C8B-B14F-4D97-AF65-F5344CB8AC3E}">
        <p14:creationId xmlns:p14="http://schemas.microsoft.com/office/powerpoint/2010/main" val="337782874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9601200" cy="685800"/>
          </a:xfrm>
        </p:spPr>
        <p:txBody>
          <a:bodyPr/>
          <a:lstStyle/>
          <a:p>
            <a:r>
              <a:rPr lang="en-US" b="1" dirty="0"/>
              <a:t>Legislative Tactics</a:t>
            </a:r>
          </a:p>
        </p:txBody>
      </p:sp>
      <p:sp>
        <p:nvSpPr>
          <p:cNvPr id="3" name="Text Placeholder 2"/>
          <p:cNvSpPr>
            <a:spLocks noGrp="1"/>
          </p:cNvSpPr>
          <p:nvPr>
            <p:ph type="body" idx="1"/>
          </p:nvPr>
        </p:nvSpPr>
        <p:spPr>
          <a:xfrm>
            <a:off x="762000" y="838200"/>
            <a:ext cx="11353800" cy="5943600"/>
          </a:xfrm>
        </p:spPr>
        <p:txBody>
          <a:bodyPr/>
          <a:lstStyle/>
          <a:p>
            <a:r>
              <a:rPr lang="en-US" sz="2400" b="1" dirty="0">
                <a:latin typeface="Times New Roman" panose="02020603050405020304" pitchFamily="18" charset="0"/>
                <a:cs typeface="Times New Roman" panose="02020603050405020304" pitchFamily="18" charset="0"/>
              </a:rPr>
              <a:t>Riders – </a:t>
            </a:r>
            <a:r>
              <a:rPr lang="en-US" sz="2400" dirty="0">
                <a:latin typeface="Times New Roman" panose="02020603050405020304" pitchFamily="18" charset="0"/>
                <a:cs typeface="Times New Roman" panose="02020603050405020304" pitchFamily="18" charset="0"/>
              </a:rPr>
              <a:t>Additions to legislation which generally have no connection to the legislation; generally legislation would not pass on its own merit; when a bill has lots of riders it becomes a “Christmas tree bill.”</a:t>
            </a:r>
          </a:p>
          <a:p>
            <a:r>
              <a:rPr lang="en-US" sz="2400" b="1" dirty="0">
                <a:latin typeface="Times New Roman" panose="02020603050405020304" pitchFamily="18" charset="0"/>
                <a:cs typeface="Times New Roman" panose="02020603050405020304" pitchFamily="18" charset="0"/>
              </a:rPr>
              <a:t>Amendments – </a:t>
            </a:r>
            <a:r>
              <a:rPr lang="en-US" sz="2400" dirty="0">
                <a:latin typeface="Times New Roman" panose="02020603050405020304" pitchFamily="18" charset="0"/>
                <a:cs typeface="Times New Roman" panose="02020603050405020304" pitchFamily="18" charset="0"/>
              </a:rPr>
              <a:t>Additions or changes to legislation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deal specifically with legislation.</a:t>
            </a:r>
          </a:p>
          <a:p>
            <a:r>
              <a:rPr lang="en-US" sz="2400" b="1" dirty="0">
                <a:latin typeface="Times New Roman" panose="02020603050405020304" pitchFamily="18" charset="0"/>
                <a:cs typeface="Times New Roman" panose="02020603050405020304" pitchFamily="18" charset="0"/>
              </a:rPr>
              <a:t>Lobbying – </a:t>
            </a:r>
            <a:r>
              <a:rPr lang="en-US" sz="2400" dirty="0">
                <a:latin typeface="Times New Roman" panose="02020603050405020304" pitchFamily="18" charset="0"/>
                <a:cs typeface="Times New Roman" panose="02020603050405020304" pitchFamily="18" charset="0"/>
              </a:rPr>
              <a:t>Trying to influence members of Congress to support or reject legislation.</a:t>
            </a:r>
          </a:p>
          <a:p>
            <a:r>
              <a:rPr lang="en-US" sz="2400" b="1" dirty="0">
                <a:latin typeface="Times New Roman" panose="02020603050405020304" pitchFamily="18" charset="0"/>
                <a:cs typeface="Times New Roman" panose="02020603050405020304" pitchFamily="18" charset="0"/>
              </a:rPr>
              <a:t>Conference Committee – </a:t>
            </a:r>
            <a:r>
              <a:rPr lang="en-US" sz="2400" dirty="0">
                <a:latin typeface="Times New Roman" panose="02020603050405020304" pitchFamily="18" charset="0"/>
                <a:cs typeface="Times New Roman" panose="02020603050405020304" pitchFamily="18" charset="0"/>
              </a:rPr>
              <a:t>May affect the wording and therefore the final intent of the legislation.</a:t>
            </a:r>
          </a:p>
          <a:p>
            <a:r>
              <a:rPr lang="en-US" sz="2400" b="1" dirty="0">
                <a:latin typeface="Times New Roman" panose="02020603050405020304" pitchFamily="18" charset="0"/>
                <a:cs typeface="Times New Roman" panose="02020603050405020304" pitchFamily="18" charset="0"/>
              </a:rPr>
              <a:t>Legislative Veto – </a:t>
            </a:r>
            <a:r>
              <a:rPr lang="en-US" sz="2400" dirty="0">
                <a:latin typeface="Times New Roman" panose="02020603050405020304" pitchFamily="18" charset="0"/>
                <a:cs typeface="Times New Roman" panose="02020603050405020304" pitchFamily="18" charset="0"/>
              </a:rPr>
              <a:t>The rejection of a presidential or executive branch action by a vote of one or both houses of congress, used mostly between 1932-1980 but declared unconstitutional by the Supreme Court in 1983. (</a:t>
            </a:r>
            <a:r>
              <a:rPr lang="en-US" sz="2400" i="1" dirty="0">
                <a:latin typeface="Times New Roman" panose="02020603050405020304" pitchFamily="18" charset="0"/>
                <a:cs typeface="Times New Roman" panose="02020603050405020304" pitchFamily="18" charset="0"/>
              </a:rPr>
              <a:t>Immigration and Naturalization Service v. Chadha</a:t>
            </a:r>
            <a:r>
              <a:rPr lang="en-US" sz="2400" dirty="0">
                <a:latin typeface="Times New Roman" panose="02020603050405020304" pitchFamily="18" charset="0"/>
                <a:cs typeface="Times New Roman" panose="02020603050405020304" pitchFamily="18" charset="0"/>
              </a:rPr>
              <a:t>) stating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Congress cannot take actions having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force of law unless the president agrees.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13726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9601200" cy="685799"/>
          </a:xfrm>
        </p:spPr>
        <p:txBody>
          <a:bodyPr/>
          <a:lstStyle/>
          <a:p>
            <a:r>
              <a:rPr lang="en-US" b="1" dirty="0"/>
              <a:t>Influences of Congress</a:t>
            </a:r>
          </a:p>
        </p:txBody>
      </p:sp>
      <p:sp>
        <p:nvSpPr>
          <p:cNvPr id="3" name="Text Placeholder 2"/>
          <p:cNvSpPr>
            <a:spLocks noGrp="1"/>
          </p:cNvSpPr>
          <p:nvPr>
            <p:ph type="body" idx="1"/>
          </p:nvPr>
        </p:nvSpPr>
        <p:spPr>
          <a:xfrm>
            <a:off x="762000" y="762000"/>
            <a:ext cx="11353800" cy="6019800"/>
          </a:xfrm>
        </p:spPr>
        <p:txBody>
          <a:bodyPr/>
          <a:lstStyle/>
          <a:p>
            <a:r>
              <a:rPr lang="en-US" sz="2400" b="1" dirty="0">
                <a:latin typeface="Times New Roman" panose="02020603050405020304" pitchFamily="18" charset="0"/>
                <a:cs typeface="Times New Roman" panose="02020603050405020304" pitchFamily="18" charset="0"/>
              </a:rPr>
              <a:t>Constituents – </a:t>
            </a:r>
            <a:r>
              <a:rPr lang="en-US" sz="2400" dirty="0">
                <a:latin typeface="Times New Roman" panose="02020603050405020304" pitchFamily="18" charset="0"/>
                <a:cs typeface="Times New Roman" panose="02020603050405020304" pitchFamily="18" charset="0"/>
              </a:rPr>
              <a:t>Members, especially those who hope to win reelection, often take into consideration the opinions of their constituents and voters back home in their district or state.</a:t>
            </a:r>
          </a:p>
          <a:p>
            <a:r>
              <a:rPr lang="en-US" sz="2400" b="1" dirty="0">
                <a:latin typeface="Times New Roman" panose="02020603050405020304" pitchFamily="18" charset="0"/>
                <a:cs typeface="Times New Roman" panose="02020603050405020304" pitchFamily="18" charset="0"/>
              </a:rPr>
              <a:t>Other Lawmakers and Staff – </a:t>
            </a:r>
            <a:r>
              <a:rPr lang="en-US" sz="2400" dirty="0">
                <a:latin typeface="Times New Roman" panose="02020603050405020304" pitchFamily="18" charset="0"/>
                <a:cs typeface="Times New Roman" panose="02020603050405020304" pitchFamily="18" charset="0"/>
              </a:rPr>
              <a:t>More senior members often influence other members; committee members who worked on legislation often influence other members; and staff often research issues and advise members.</a:t>
            </a:r>
          </a:p>
          <a:p>
            <a:r>
              <a:rPr lang="en-US" sz="2400" b="1" dirty="0">
                <a:latin typeface="Times New Roman" panose="02020603050405020304" pitchFamily="18" charset="0"/>
                <a:cs typeface="Times New Roman" panose="02020603050405020304" pitchFamily="18" charset="0"/>
              </a:rPr>
              <a:t>Party Influences – </a:t>
            </a:r>
            <a:r>
              <a:rPr lang="en-US" sz="2400" dirty="0">
                <a:latin typeface="Times New Roman" panose="02020603050405020304" pitchFamily="18" charset="0"/>
                <a:cs typeface="Times New Roman" panose="02020603050405020304" pitchFamily="18" charset="0"/>
              </a:rPr>
              <a:t>Each party’s platform takes a stand on major issues, and loyal members often adhere to the “party line.” Members in the House are more likely to support the </a:t>
            </a:r>
            <a:r>
              <a:rPr lang="en-US" sz="2400" dirty="0" smtClean="0">
                <a:latin typeface="Times New Roman" panose="02020603050405020304" pitchFamily="18" charset="0"/>
                <a:cs typeface="Times New Roman" panose="02020603050405020304" pitchFamily="18" charset="0"/>
              </a:rPr>
              <a:t>party </a:t>
            </a:r>
            <a:r>
              <a:rPr lang="en-US" sz="2400" dirty="0">
                <a:latin typeface="Times New Roman" panose="02020603050405020304" pitchFamily="18" charset="0"/>
                <a:cs typeface="Times New Roman" panose="02020603050405020304" pitchFamily="18" charset="0"/>
              </a:rPr>
              <a:t>position than are Senators. </a:t>
            </a:r>
          </a:p>
          <a:p>
            <a:r>
              <a:rPr lang="en-US" sz="2400" b="1" dirty="0">
                <a:latin typeface="Times New Roman" panose="02020603050405020304" pitchFamily="18" charset="0"/>
                <a:cs typeface="Times New Roman" panose="02020603050405020304" pitchFamily="18" charset="0"/>
              </a:rPr>
              <a:t>President – </a:t>
            </a:r>
            <a:r>
              <a:rPr lang="en-US" sz="2400" dirty="0">
                <a:latin typeface="Times New Roman" panose="02020603050405020304" pitchFamily="18" charset="0"/>
                <a:cs typeface="Times New Roman" panose="02020603050405020304" pitchFamily="18" charset="0"/>
              </a:rPr>
              <a:t>Presidents often lobby members to support legislation through phone calls, invitations to the White House, or even appeals to the public to gain support from voters to bring pressure on members.</a:t>
            </a:r>
          </a:p>
          <a:p>
            <a:r>
              <a:rPr lang="en-US" sz="2400" b="1" dirty="0">
                <a:latin typeface="Times New Roman" panose="02020603050405020304" pitchFamily="18" charset="0"/>
                <a:cs typeface="Times New Roman" panose="02020603050405020304" pitchFamily="18" charset="0"/>
              </a:rPr>
              <a:t>Lobbyists and Interest groups – </a:t>
            </a:r>
            <a:r>
              <a:rPr lang="en-US" sz="2400" dirty="0">
                <a:latin typeface="Times New Roman" panose="02020603050405020304" pitchFamily="18" charset="0"/>
                <a:cs typeface="Times New Roman" panose="02020603050405020304" pitchFamily="18" charset="0"/>
              </a:rPr>
              <a:t>Often provide members with information on topics relating to their group’s interest or possible financial support in future campaigns.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66642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601200" cy="1485899"/>
          </a:xfrm>
        </p:spPr>
        <p:txBody>
          <a:bodyPr/>
          <a:lstStyle/>
          <a:p>
            <a:r>
              <a:rPr lang="en-US" b="1" dirty="0"/>
              <a:t>Structure of Congress</a:t>
            </a:r>
          </a:p>
        </p:txBody>
      </p:sp>
      <p:sp>
        <p:nvSpPr>
          <p:cNvPr id="3" name="Text Placeholder 2"/>
          <p:cNvSpPr>
            <a:spLocks noGrp="1"/>
          </p:cNvSpPr>
          <p:nvPr>
            <p:ph type="body" idx="1"/>
          </p:nvPr>
        </p:nvSpPr>
        <p:spPr>
          <a:xfrm>
            <a:off x="838200" y="1752600"/>
            <a:ext cx="11201400" cy="5029200"/>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7778613"/>
              </p:ext>
            </p:extLst>
          </p:nvPr>
        </p:nvGraphicFramePr>
        <p:xfrm>
          <a:off x="762000" y="990600"/>
          <a:ext cx="11277600" cy="5897787"/>
        </p:xfrm>
        <a:graphic>
          <a:graphicData uri="http://schemas.openxmlformats.org/drawingml/2006/table">
            <a:tbl>
              <a:tblPr firstRow="1" bandRow="1">
                <a:tableStyleId>{7DF18680-E054-41AD-8BC1-D1AEF772440D}</a:tableStyleId>
              </a:tblPr>
              <a:tblGrid>
                <a:gridCol w="3759200">
                  <a:extLst>
                    <a:ext uri="{9D8B030D-6E8A-4147-A177-3AD203B41FA5}">
                      <a16:colId xmlns="" xmlns:a16="http://schemas.microsoft.com/office/drawing/2014/main" val="20000"/>
                    </a:ext>
                  </a:extLst>
                </a:gridCol>
                <a:gridCol w="3759200">
                  <a:extLst>
                    <a:ext uri="{9D8B030D-6E8A-4147-A177-3AD203B41FA5}">
                      <a16:colId xmlns="" xmlns:a16="http://schemas.microsoft.com/office/drawing/2014/main" val="20001"/>
                    </a:ext>
                  </a:extLst>
                </a:gridCol>
                <a:gridCol w="3759200">
                  <a:extLst>
                    <a:ext uri="{9D8B030D-6E8A-4147-A177-3AD203B41FA5}">
                      <a16:colId xmlns="" xmlns:a16="http://schemas.microsoft.com/office/drawing/2014/main" val="20002"/>
                    </a:ext>
                  </a:extLst>
                </a:gridCol>
              </a:tblGrid>
              <a:tr h="899255">
                <a:tc>
                  <a:txBody>
                    <a:bodyPr/>
                    <a:lstStyle/>
                    <a:p>
                      <a:endParaRPr lang="en-US" dirty="0"/>
                    </a:p>
                  </a:txBody>
                  <a:tcPr/>
                </a:tc>
                <a:tc>
                  <a:txBody>
                    <a:bodyPr/>
                    <a:lstStyle/>
                    <a:p>
                      <a:r>
                        <a:rPr lang="en-US" sz="2400" dirty="0">
                          <a:solidFill>
                            <a:schemeClr val="tx1"/>
                          </a:solidFill>
                          <a:latin typeface="Times New Roman" panose="02020603050405020304" pitchFamily="18" charset="0"/>
                          <a:cs typeface="Times New Roman" panose="02020603050405020304" pitchFamily="18" charset="0"/>
                        </a:rPr>
                        <a:t>House of Representatives</a:t>
                      </a:r>
                    </a:p>
                  </a:txBody>
                  <a:tcPr/>
                </a:tc>
                <a:tc>
                  <a:txBody>
                    <a:bodyPr/>
                    <a:lstStyle/>
                    <a:p>
                      <a:r>
                        <a:rPr lang="en-US" sz="2400" dirty="0">
                          <a:solidFill>
                            <a:schemeClr val="tx1"/>
                          </a:solidFill>
                          <a:latin typeface="Times New Roman" panose="02020603050405020304" pitchFamily="18" charset="0"/>
                          <a:cs typeface="Times New Roman" panose="02020603050405020304" pitchFamily="18" charset="0"/>
                        </a:rPr>
                        <a:t>Senate</a:t>
                      </a:r>
                    </a:p>
                  </a:txBody>
                  <a:tcPr/>
                </a:tc>
                <a:extLst>
                  <a:ext uri="{0D108BD9-81ED-4DB2-BD59-A6C34878D82A}">
                    <a16:rowId xmlns="" xmlns:a16="http://schemas.microsoft.com/office/drawing/2014/main" val="10000"/>
                  </a:ext>
                </a:extLst>
              </a:tr>
              <a:tr h="899255">
                <a:tc>
                  <a:txBody>
                    <a:bodyPr/>
                    <a:lstStyle/>
                    <a:p>
                      <a:r>
                        <a:rPr lang="en-US" sz="3200" b="1" dirty="0">
                          <a:latin typeface="Times New Roman" panose="02020603050405020304" pitchFamily="18" charset="0"/>
                          <a:cs typeface="Times New Roman" panose="02020603050405020304" pitchFamily="18" charset="0"/>
                        </a:rPr>
                        <a:t>Membership</a:t>
                      </a:r>
                    </a:p>
                  </a:txBody>
                  <a:tcPr/>
                </a:tc>
                <a:tc>
                  <a:txBody>
                    <a:bodyPr/>
                    <a:lstStyle/>
                    <a:p>
                      <a:r>
                        <a:rPr lang="en-US" sz="2000" dirty="0">
                          <a:latin typeface="Times New Roman" panose="02020603050405020304" pitchFamily="18" charset="0"/>
                          <a:cs typeface="Times New Roman" panose="02020603050405020304" pitchFamily="18" charset="0"/>
                        </a:rPr>
                        <a:t>435 members (apportioned by population)</a:t>
                      </a:r>
                    </a:p>
                  </a:txBody>
                  <a:tcPr/>
                </a:tc>
                <a:tc>
                  <a:txBody>
                    <a:bodyPr/>
                    <a:lstStyle/>
                    <a:p>
                      <a:r>
                        <a:rPr lang="en-US" sz="2000" dirty="0">
                          <a:latin typeface="Times New Roman" panose="02020603050405020304" pitchFamily="18" charset="0"/>
                          <a:cs typeface="Times New Roman" panose="02020603050405020304" pitchFamily="18" charset="0"/>
                        </a:rPr>
                        <a:t>100 members</a:t>
                      </a:r>
                      <a:r>
                        <a:rPr lang="en-US" sz="2000" baseline="0" dirty="0">
                          <a:latin typeface="Times New Roman" panose="02020603050405020304" pitchFamily="18" charset="0"/>
                          <a:cs typeface="Times New Roman" panose="02020603050405020304" pitchFamily="18" charset="0"/>
                        </a:rPr>
                        <a:t> (two from each state)</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1294927">
                <a:tc>
                  <a:txBody>
                    <a:bodyPr/>
                    <a:lstStyle/>
                    <a:p>
                      <a:r>
                        <a:rPr lang="en-US" sz="3200" b="1" dirty="0">
                          <a:latin typeface="Times New Roman" panose="02020603050405020304" pitchFamily="18" charset="0"/>
                          <a:cs typeface="Times New Roman" panose="02020603050405020304" pitchFamily="18" charset="0"/>
                        </a:rPr>
                        <a:t>Term of Office</a:t>
                      </a:r>
                    </a:p>
                  </a:txBody>
                  <a:tcPr/>
                </a:tc>
                <a:tc>
                  <a:txBody>
                    <a:bodyPr/>
                    <a:lstStyle/>
                    <a:p>
                      <a:r>
                        <a:rPr lang="en-US" sz="2000" dirty="0">
                          <a:latin typeface="Times New Roman" panose="02020603050405020304" pitchFamily="18" charset="0"/>
                          <a:cs typeface="Times New Roman" panose="02020603050405020304" pitchFamily="18" charset="0"/>
                        </a:rPr>
                        <a:t>2 years: entire House elected every 2 years</a:t>
                      </a:r>
                    </a:p>
                  </a:txBody>
                  <a:tcPr/>
                </a:tc>
                <a:tc>
                  <a:txBody>
                    <a:bodyPr/>
                    <a:lstStyle/>
                    <a:p>
                      <a:r>
                        <a:rPr lang="en-US" sz="2000" dirty="0">
                          <a:latin typeface="Times New Roman" panose="02020603050405020304" pitchFamily="18" charset="0"/>
                          <a:cs typeface="Times New Roman" panose="02020603050405020304" pitchFamily="18" charset="0"/>
                        </a:rPr>
                        <a:t>6 years: staggered terms with one-third of the Senate elected every two years</a:t>
                      </a:r>
                    </a:p>
                  </a:txBody>
                  <a:tcPr/>
                </a:tc>
                <a:extLst>
                  <a:ext uri="{0D108BD9-81ED-4DB2-BD59-A6C34878D82A}">
                    <a16:rowId xmlns="" xmlns:a16="http://schemas.microsoft.com/office/drawing/2014/main" val="10002"/>
                  </a:ext>
                </a:extLst>
              </a:tr>
              <a:tr h="899255">
                <a:tc>
                  <a:txBody>
                    <a:bodyPr/>
                    <a:lstStyle/>
                    <a:p>
                      <a:r>
                        <a:rPr lang="en-US" sz="3200" b="1" dirty="0">
                          <a:latin typeface="Times New Roman" panose="02020603050405020304" pitchFamily="18" charset="0"/>
                          <a:cs typeface="Times New Roman" panose="02020603050405020304" pitchFamily="18" charset="0"/>
                        </a:rPr>
                        <a:t>Qualifications</a:t>
                      </a:r>
                    </a:p>
                  </a:txBody>
                  <a:tcPr/>
                </a:tc>
                <a:tc>
                  <a:txBody>
                    <a:bodyPr/>
                    <a:lstStyle/>
                    <a:p>
                      <a:r>
                        <a:rPr lang="en-US" sz="2000" dirty="0">
                          <a:latin typeface="Times New Roman" panose="02020603050405020304" pitchFamily="18" charset="0"/>
                          <a:cs typeface="Times New Roman" panose="02020603050405020304" pitchFamily="18" charset="0"/>
                        </a:rPr>
                        <a:t>At least 25 years of age: citizen for 7 years; must live in state where</a:t>
                      </a:r>
                      <a:r>
                        <a:rPr lang="en-US" sz="2000" baseline="0" dirty="0">
                          <a:latin typeface="Times New Roman" panose="02020603050405020304" pitchFamily="18" charset="0"/>
                          <a:cs typeface="Times New Roman" panose="02020603050405020304" pitchFamily="18" charset="0"/>
                        </a:rPr>
                        <a:t> district is located</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At least 30 years of</a:t>
                      </a:r>
                      <a:r>
                        <a:rPr lang="en-US" sz="2000" baseline="0" dirty="0">
                          <a:latin typeface="Times New Roman" panose="02020603050405020304" pitchFamily="18" charset="0"/>
                          <a:cs typeface="Times New Roman" panose="02020603050405020304" pitchFamily="18" charset="0"/>
                        </a:rPr>
                        <a:t> age; citizen for 9 years; must live in state</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899255">
                <a:tc>
                  <a:txBody>
                    <a:bodyPr/>
                    <a:lstStyle/>
                    <a:p>
                      <a:r>
                        <a:rPr lang="en-US" sz="3200" b="1" dirty="0">
                          <a:latin typeface="Times New Roman" panose="02020603050405020304" pitchFamily="18" charset="0"/>
                          <a:cs typeface="Times New Roman" panose="02020603050405020304" pitchFamily="18" charset="0"/>
                        </a:rPr>
                        <a:t>Constitutions</a:t>
                      </a:r>
                    </a:p>
                  </a:txBody>
                  <a:tcPr/>
                </a:tc>
                <a:tc>
                  <a:txBody>
                    <a:bodyPr/>
                    <a:lstStyle/>
                    <a:p>
                      <a:r>
                        <a:rPr lang="en-US" sz="2000" dirty="0">
                          <a:latin typeface="Times New Roman" panose="02020603050405020304" pitchFamily="18" charset="0"/>
                          <a:cs typeface="Times New Roman" panose="02020603050405020304" pitchFamily="18" charset="0"/>
                        </a:rPr>
                        <a:t>Smaller,</a:t>
                      </a:r>
                      <a:r>
                        <a:rPr lang="en-US" sz="2000" baseline="0" dirty="0">
                          <a:latin typeface="Times New Roman" panose="02020603050405020304" pitchFamily="18" charset="0"/>
                          <a:cs typeface="Times New Roman" panose="02020603050405020304" pitchFamily="18" charset="0"/>
                        </a:rPr>
                        <a:t> by districts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Larger,</a:t>
                      </a:r>
                      <a:r>
                        <a:rPr lang="en-US" sz="2000" baseline="0" dirty="0">
                          <a:latin typeface="Times New Roman" panose="02020603050405020304" pitchFamily="18" charset="0"/>
                          <a:cs typeface="Times New Roman" panose="02020603050405020304" pitchFamily="18" charset="0"/>
                        </a:rPr>
                        <a:t> entire state</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4"/>
                  </a:ext>
                </a:extLst>
              </a:tr>
              <a:tr h="899255">
                <a:tc>
                  <a:txBody>
                    <a:bodyPr/>
                    <a:lstStyle/>
                    <a:p>
                      <a:r>
                        <a:rPr lang="en-US" sz="3200" b="1" dirty="0">
                          <a:latin typeface="Times New Roman" panose="02020603050405020304" pitchFamily="18" charset="0"/>
                          <a:cs typeface="Times New Roman" panose="02020603050405020304" pitchFamily="18" charset="0"/>
                        </a:rPr>
                        <a:t>Prestige</a:t>
                      </a:r>
                    </a:p>
                  </a:txBody>
                  <a:tcPr/>
                </a:tc>
                <a:tc>
                  <a:txBody>
                    <a:bodyPr/>
                    <a:lstStyle/>
                    <a:p>
                      <a:r>
                        <a:rPr lang="en-US" sz="2000" dirty="0">
                          <a:latin typeface="Times New Roman" panose="02020603050405020304" pitchFamily="18" charset="0"/>
                          <a:cs typeface="Times New Roman" panose="02020603050405020304" pitchFamily="18" charset="0"/>
                        </a:rPr>
                        <a:t>Less prestige</a:t>
                      </a:r>
                    </a:p>
                  </a:txBody>
                  <a:tcPr/>
                </a:tc>
                <a:tc>
                  <a:txBody>
                    <a:bodyPr/>
                    <a:lstStyle/>
                    <a:p>
                      <a:r>
                        <a:rPr lang="en-US" sz="2000" dirty="0">
                          <a:latin typeface="Times New Roman" panose="02020603050405020304" pitchFamily="18" charset="0"/>
                          <a:cs typeface="Times New Roman" panose="02020603050405020304" pitchFamily="18" charset="0"/>
                        </a:rPr>
                        <a:t>More </a:t>
                      </a:r>
                      <a:r>
                        <a:rPr lang="en-US" sz="2000" dirty="0" err="1">
                          <a:latin typeface="Times New Roman" panose="02020603050405020304" pitchFamily="18" charset="0"/>
                          <a:cs typeface="Times New Roman" panose="02020603050405020304" pitchFamily="18" charset="0"/>
                        </a:rPr>
                        <a:t>prestiege</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412729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 of Congress</a:t>
            </a:r>
          </a:p>
        </p:txBody>
      </p:sp>
      <p:sp>
        <p:nvSpPr>
          <p:cNvPr id="3" name="Text Placeholder 2"/>
          <p:cNvSpPr>
            <a:spLocks noGrp="1"/>
          </p:cNvSpPr>
          <p:nvPr>
            <p:ph type="body" idx="1"/>
          </p:nvPr>
        </p:nvSpPr>
        <p:spPr>
          <a:xfrm>
            <a:off x="762000" y="1524000"/>
            <a:ext cx="11201400" cy="5181600"/>
          </a:xfrm>
        </p:spPr>
        <p:txBody>
          <a:bodyPr/>
          <a:lstStyle/>
          <a:p>
            <a:r>
              <a:rPr lang="en-US" sz="2800" dirty="0">
                <a:latin typeface="Times New Roman" panose="02020603050405020304" pitchFamily="18" charset="0"/>
                <a:cs typeface="Times New Roman" panose="02020603050405020304" pitchFamily="18" charset="0"/>
              </a:rPr>
              <a:t>Two houses meet for terms of two years beginning on January 3</a:t>
            </a:r>
            <a:r>
              <a:rPr lang="en-US" sz="2800" baseline="30000" dirty="0">
                <a:latin typeface="Times New Roman" panose="02020603050405020304" pitchFamily="18" charset="0"/>
                <a:cs typeface="Times New Roman" panose="02020603050405020304" pitchFamily="18" charset="0"/>
              </a:rPr>
              <a:t>rd</a:t>
            </a:r>
            <a:r>
              <a:rPr lang="en-US" sz="2800" dirty="0">
                <a:latin typeface="Times New Roman" panose="02020603050405020304" pitchFamily="18" charset="0"/>
                <a:cs typeface="Times New Roman" panose="02020603050405020304" pitchFamily="18" charset="0"/>
              </a:rPr>
              <a:t> of odd-numbered years; each term is divided into two one-year sessions.</a:t>
            </a:r>
          </a:p>
          <a:p>
            <a:r>
              <a:rPr lang="en-US" sz="2800" dirty="0">
                <a:latin typeface="Times New Roman" panose="02020603050405020304" pitchFamily="18" charset="0"/>
                <a:cs typeface="Times New Roman" panose="02020603050405020304" pitchFamily="18" charset="0"/>
              </a:rPr>
              <a:t>The president may call special sessions in case of a national emergency</a:t>
            </a:r>
          </a:p>
          <a:p>
            <a:r>
              <a:rPr lang="en-US" sz="2800" dirty="0">
                <a:latin typeface="Times New Roman" panose="02020603050405020304" pitchFamily="18" charset="0"/>
                <a:cs typeface="Times New Roman" panose="02020603050405020304" pitchFamily="18" charset="0"/>
              </a:rPr>
              <a:t>Each house of Congress chooses it’s own leadership and determines it’s own rules.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3585828"/>
            <a:ext cx="6184900" cy="3272172"/>
          </a:xfrm>
          <a:prstGeom prst="rect">
            <a:avLst/>
          </a:prstGeom>
        </p:spPr>
      </p:pic>
    </p:spTree>
    <p:extLst>
      <p:ext uri="{BB962C8B-B14F-4D97-AF65-F5344CB8AC3E}">
        <p14:creationId xmlns:p14="http://schemas.microsoft.com/office/powerpoint/2010/main" val="464815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1"/>
            <a:ext cx="9601200" cy="990600"/>
          </a:xfrm>
        </p:spPr>
        <p:txBody>
          <a:bodyPr/>
          <a:lstStyle/>
          <a:p>
            <a:r>
              <a:rPr lang="en-US" b="1" dirty="0">
                <a:latin typeface="Times New Roman" panose="02020603050405020304" pitchFamily="18" charset="0"/>
                <a:cs typeface="Times New Roman" panose="02020603050405020304" pitchFamily="18" charset="0"/>
              </a:rPr>
              <a:t>Election to Congress</a:t>
            </a:r>
          </a:p>
        </p:txBody>
      </p:sp>
      <p:sp>
        <p:nvSpPr>
          <p:cNvPr id="3" name="Text Placeholder 2"/>
          <p:cNvSpPr>
            <a:spLocks noGrp="1"/>
          </p:cNvSpPr>
          <p:nvPr>
            <p:ph type="body" idx="1"/>
          </p:nvPr>
        </p:nvSpPr>
        <p:spPr>
          <a:xfrm>
            <a:off x="838200" y="838200"/>
            <a:ext cx="11201400" cy="5867400"/>
          </a:xfrm>
        </p:spPr>
        <p:txBody>
          <a:bodyPr/>
          <a:lstStyle/>
          <a:p>
            <a:r>
              <a:rPr lang="en-US" sz="2400" dirty="0">
                <a:latin typeface="Times New Roman" panose="02020603050405020304" pitchFamily="18" charset="0"/>
                <a:cs typeface="Times New Roman" panose="02020603050405020304" pitchFamily="18" charset="0"/>
              </a:rPr>
              <a:t>The Constitution guarantees each state gets at least one representative. Members are chosen from districts within each state.</a:t>
            </a:r>
          </a:p>
          <a:p>
            <a:r>
              <a:rPr lang="en-US" sz="2400" b="1" dirty="0">
                <a:latin typeface="Times New Roman" panose="02020603050405020304" pitchFamily="18" charset="0"/>
                <a:cs typeface="Times New Roman" panose="02020603050405020304" pitchFamily="18" charset="0"/>
              </a:rPr>
              <a:t>Apportionment – </a:t>
            </a:r>
            <a:r>
              <a:rPr lang="en-US" sz="2400" dirty="0">
                <a:latin typeface="Times New Roman" panose="02020603050405020304" pitchFamily="18" charset="0"/>
                <a:cs typeface="Times New Roman" panose="02020603050405020304" pitchFamily="18" charset="0"/>
              </a:rPr>
              <a:t>Distribution among states based on the population of each state</a:t>
            </a:r>
          </a:p>
          <a:p>
            <a:r>
              <a:rPr lang="en-US" sz="2400" b="1" dirty="0">
                <a:latin typeface="Times New Roman" panose="02020603050405020304" pitchFamily="18" charset="0"/>
                <a:cs typeface="Times New Roman" panose="02020603050405020304" pitchFamily="18" charset="0"/>
              </a:rPr>
              <a:t>Reapportionment – </a:t>
            </a:r>
            <a:r>
              <a:rPr lang="en-US" sz="2400" dirty="0">
                <a:latin typeface="Times New Roman" panose="02020603050405020304" pitchFamily="18" charset="0"/>
                <a:cs typeface="Times New Roman" panose="02020603050405020304" pitchFamily="18" charset="0"/>
              </a:rPr>
              <a:t>The redistribution of Congressional seats after the census determines changes in population distribution among the states</a:t>
            </a:r>
          </a:p>
          <a:p>
            <a:r>
              <a:rPr lang="en-US" sz="2400" b="1" dirty="0">
                <a:latin typeface="Times New Roman" panose="02020603050405020304" pitchFamily="18" charset="0"/>
                <a:cs typeface="Times New Roman" panose="02020603050405020304" pitchFamily="18" charset="0"/>
              </a:rPr>
              <a:t>Congressional districting – </a:t>
            </a:r>
            <a:r>
              <a:rPr lang="en-US" sz="2400" dirty="0">
                <a:latin typeface="Times New Roman" panose="02020603050405020304" pitchFamily="18" charset="0"/>
                <a:cs typeface="Times New Roman" panose="02020603050405020304" pitchFamily="18" charset="0"/>
              </a:rPr>
              <a:t>The drawing by state legislative of congressional districts for those states with more than one representative </a:t>
            </a:r>
          </a:p>
          <a:p>
            <a:r>
              <a:rPr lang="en-US" sz="2400" b="1" dirty="0">
                <a:latin typeface="Times New Roman" panose="02020603050405020304" pitchFamily="18" charset="0"/>
                <a:cs typeface="Times New Roman" panose="02020603050405020304" pitchFamily="18" charset="0"/>
              </a:rPr>
              <a:t>Gerrymandering – </a:t>
            </a:r>
            <a:r>
              <a:rPr lang="en-US" sz="2400" dirty="0">
                <a:latin typeface="Times New Roman" panose="02020603050405020304" pitchFamily="18" charset="0"/>
                <a:cs typeface="Times New Roman" panose="02020603050405020304" pitchFamily="18" charset="0"/>
              </a:rPr>
              <a:t>drawing congressional districts to favor one political party or group over another.</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8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1"/>
            <a:ext cx="9601200" cy="914400"/>
          </a:xfrm>
        </p:spPr>
        <p:txBody>
          <a:bodyPr/>
          <a:lstStyle/>
          <a:p>
            <a:r>
              <a:rPr lang="en-US" b="1" dirty="0"/>
              <a:t>Activity on Gerrymandering</a:t>
            </a:r>
          </a:p>
        </p:txBody>
      </p:sp>
      <p:sp>
        <p:nvSpPr>
          <p:cNvPr id="3" name="Text Placeholder 2"/>
          <p:cNvSpPr>
            <a:spLocks noGrp="1"/>
          </p:cNvSpPr>
          <p:nvPr>
            <p:ph type="body" idx="1"/>
          </p:nvPr>
        </p:nvSpPr>
        <p:spPr>
          <a:xfrm>
            <a:off x="838200" y="1143000"/>
            <a:ext cx="11277600" cy="5638800"/>
          </a:xfrm>
        </p:spPr>
        <p:txBody>
          <a:bodyPr/>
          <a:lstStyle/>
          <a:p>
            <a:r>
              <a:rPr lang="en-US" dirty="0">
                <a:latin typeface="Times New Roman" panose="02020603050405020304" pitchFamily="18" charset="0"/>
                <a:cs typeface="Times New Roman" panose="02020603050405020304" pitchFamily="18" charset="0"/>
              </a:rPr>
              <a:t>1) Appoint four students to be the House members who represent each district.</a:t>
            </a:r>
          </a:p>
          <a:p>
            <a:r>
              <a:rPr lang="en-US" dirty="0">
                <a:latin typeface="Times New Roman" panose="02020603050405020304" pitchFamily="18" charset="0"/>
                <a:cs typeface="Times New Roman" panose="02020603050405020304" pitchFamily="18" charset="0"/>
              </a:rPr>
              <a:t>2) The students come to the board and put a dot inside their district that indicates</a:t>
            </a:r>
          </a:p>
          <a:p>
            <a:r>
              <a:rPr lang="en-US" dirty="0">
                <a:latin typeface="Times New Roman" panose="02020603050405020304" pitchFamily="18" charset="0"/>
                <a:cs typeface="Times New Roman" panose="02020603050405020304" pitchFamily="18" charset="0"/>
              </a:rPr>
              <a:t>where they live.</a:t>
            </a:r>
          </a:p>
          <a:p>
            <a:r>
              <a:rPr lang="en-US" dirty="0">
                <a:latin typeface="Times New Roman" panose="02020603050405020304" pitchFamily="18" charset="0"/>
                <a:cs typeface="Times New Roman" panose="02020603050405020304" pitchFamily="18" charset="0"/>
              </a:rPr>
              <a:t>5) The teacher then indicates which distracts are R’s and which one’s are D’s</a:t>
            </a:r>
          </a:p>
          <a:p>
            <a:r>
              <a:rPr lang="en-US" dirty="0">
                <a:latin typeface="Times New Roman" panose="02020603050405020304" pitchFamily="18" charset="0"/>
                <a:cs typeface="Times New Roman" panose="02020603050405020304" pitchFamily="18" charset="0"/>
              </a:rPr>
              <a:t>4) The teacher then announces that the state has lost population and therefore has</a:t>
            </a:r>
          </a:p>
          <a:p>
            <a:r>
              <a:rPr lang="en-US" dirty="0">
                <a:latin typeface="Times New Roman" panose="02020603050405020304" pitchFamily="18" charset="0"/>
                <a:cs typeface="Times New Roman" panose="02020603050405020304" pitchFamily="18" charset="0"/>
              </a:rPr>
              <a:t>lost a House district. The teacher draws a new box with only three districts in it.</a:t>
            </a:r>
          </a:p>
          <a:p>
            <a:r>
              <a:rPr lang="en-US" dirty="0">
                <a:latin typeface="Times New Roman" panose="02020603050405020304" pitchFamily="18" charset="0"/>
                <a:cs typeface="Times New Roman" panose="02020603050405020304" pitchFamily="18" charset="0"/>
              </a:rPr>
              <a:t>5) Now who has a problem with this new district map?</a:t>
            </a:r>
          </a:p>
          <a:p>
            <a:r>
              <a:rPr lang="en-US" dirty="0">
                <a:latin typeface="Times New Roman" panose="02020603050405020304" pitchFamily="18" charset="0"/>
                <a:cs typeface="Times New Roman" panose="02020603050405020304" pitchFamily="18" charset="0"/>
              </a:rPr>
              <a:t>6) Now the population has doubled D’s are in power allow them to draw the districts </a:t>
            </a:r>
          </a:p>
          <a:p>
            <a:r>
              <a:rPr lang="en-US" dirty="0">
                <a:latin typeface="Times New Roman" panose="02020603050405020304" pitchFamily="18" charset="0"/>
                <a:cs typeface="Times New Roman" panose="02020603050405020304" pitchFamily="18" charset="0"/>
              </a:rPr>
              <a:t>7) Discuss the electoral impact it could have.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67287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1"/>
            <a:ext cx="9601200" cy="990600"/>
          </a:xfrm>
        </p:spPr>
        <p:txBody>
          <a:bodyPr/>
          <a:lstStyle/>
          <a:p>
            <a:r>
              <a:rPr lang="en-US" b="1" dirty="0"/>
              <a:t>Getting Elected to the Senate</a:t>
            </a:r>
          </a:p>
        </p:txBody>
      </p:sp>
      <p:sp>
        <p:nvSpPr>
          <p:cNvPr id="3" name="Text Placeholder 2"/>
          <p:cNvSpPr>
            <a:spLocks noGrp="1"/>
          </p:cNvSpPr>
          <p:nvPr>
            <p:ph type="body" idx="1"/>
          </p:nvPr>
        </p:nvSpPr>
        <p:spPr>
          <a:xfrm>
            <a:off x="838200" y="1752600"/>
            <a:ext cx="11201400" cy="5029200"/>
          </a:xfrm>
        </p:spPr>
        <p:txBody>
          <a:bodyPr/>
          <a:lstStyle/>
          <a:p>
            <a:r>
              <a:rPr lang="en-US" sz="2400" dirty="0">
                <a:latin typeface="Times New Roman" panose="02020603050405020304" pitchFamily="18" charset="0"/>
                <a:cs typeface="Times New Roman" panose="02020603050405020304" pitchFamily="18" charset="0"/>
              </a:rPr>
              <a:t>The Constitution guarantees that “no state, without it’s consent, shall be deprived of it’s equal suffrage in the Senate” (Article V).</a:t>
            </a:r>
          </a:p>
          <a:p>
            <a:r>
              <a:rPr lang="en-US" sz="2400" dirty="0">
                <a:latin typeface="Times New Roman" panose="02020603050405020304" pitchFamily="18" charset="0"/>
                <a:cs typeface="Times New Roman" panose="02020603050405020304" pitchFamily="18" charset="0"/>
              </a:rPr>
              <a:t>Members were originally chosen by the state legislature in each state.</a:t>
            </a:r>
          </a:p>
          <a:p>
            <a:r>
              <a:rPr lang="en-US" sz="2400" dirty="0">
                <a:latin typeface="Times New Roman" panose="02020603050405020304" pitchFamily="18" charset="0"/>
                <a:cs typeface="Times New Roman" panose="02020603050405020304" pitchFamily="18" charset="0"/>
              </a:rPr>
              <a:t>Since 1913 the 17</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Amendment allows for the direct election of senators by the people of the state.</a:t>
            </a:r>
          </a:p>
          <a:p>
            <a:r>
              <a:rPr lang="en-US" sz="2400" dirty="0">
                <a:latin typeface="Times New Roman" panose="02020603050405020304" pitchFamily="18" charset="0"/>
                <a:cs typeface="Times New Roman" panose="02020603050405020304" pitchFamily="18" charset="0"/>
              </a:rPr>
              <a:t>Let’s discuss this impact!</a:t>
            </a:r>
          </a:p>
        </p:txBody>
      </p:sp>
    </p:spTree>
    <p:extLst>
      <p:ext uri="{BB962C8B-B14F-4D97-AF65-F5344CB8AC3E}">
        <p14:creationId xmlns:p14="http://schemas.microsoft.com/office/powerpoint/2010/main" val="30758530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9601200" cy="1485899"/>
          </a:xfrm>
        </p:spPr>
        <p:txBody>
          <a:bodyPr/>
          <a:lstStyle/>
          <a:p>
            <a:r>
              <a:rPr lang="en-US" b="1" dirty="0"/>
              <a:t>Incumbency Effect</a:t>
            </a:r>
          </a:p>
        </p:txBody>
      </p:sp>
      <p:sp>
        <p:nvSpPr>
          <p:cNvPr id="3" name="Text Placeholder 2"/>
          <p:cNvSpPr>
            <a:spLocks noGrp="1"/>
          </p:cNvSpPr>
          <p:nvPr>
            <p:ph type="body" idx="1"/>
          </p:nvPr>
        </p:nvSpPr>
        <p:spPr>
          <a:xfrm>
            <a:off x="838200" y="914400"/>
            <a:ext cx="11277600" cy="5791200"/>
          </a:xfrm>
        </p:spPr>
        <p:txBody>
          <a:bodyPr/>
          <a:lstStyle/>
          <a:p>
            <a:r>
              <a:rPr lang="en-US" dirty="0">
                <a:latin typeface="Times New Roman" panose="02020603050405020304" pitchFamily="18" charset="0"/>
                <a:cs typeface="Times New Roman" panose="02020603050405020304" pitchFamily="18" charset="0"/>
              </a:rPr>
              <a:t>Tendency for those already holding office to win reelection.</a:t>
            </a:r>
          </a:p>
          <a:p>
            <a:r>
              <a:rPr lang="en-US" b="1" dirty="0">
                <a:latin typeface="Times New Roman" panose="02020603050405020304" pitchFamily="18" charset="0"/>
                <a:cs typeface="Times New Roman" panose="02020603050405020304" pitchFamily="18" charset="0"/>
              </a:rPr>
              <a:t>Name recognition – </a:t>
            </a:r>
            <a:r>
              <a:rPr lang="en-US" dirty="0">
                <a:latin typeface="Times New Roman" panose="02020603050405020304" pitchFamily="18" charset="0"/>
                <a:cs typeface="Times New Roman" panose="02020603050405020304" pitchFamily="18" charset="0"/>
              </a:rPr>
              <a:t>Voters are more likely to recognize the office holder than the challenger.</a:t>
            </a:r>
          </a:p>
          <a:p>
            <a:r>
              <a:rPr lang="en-US" b="1" dirty="0">
                <a:latin typeface="Times New Roman" panose="02020603050405020304" pitchFamily="18" charset="0"/>
                <a:cs typeface="Times New Roman" panose="02020603050405020304" pitchFamily="18" charset="0"/>
              </a:rPr>
              <a:t>Credit claiming – </a:t>
            </a:r>
            <a:r>
              <a:rPr lang="en-US" dirty="0">
                <a:latin typeface="Times New Roman" panose="02020603050405020304" pitchFamily="18" charset="0"/>
                <a:cs typeface="Times New Roman" panose="02020603050405020304" pitchFamily="18" charset="0"/>
              </a:rPr>
              <a:t>The office holder may have brought government projects and money into the state or district.</a:t>
            </a:r>
          </a:p>
          <a:p>
            <a:r>
              <a:rPr lang="en-US" b="1" dirty="0">
                <a:latin typeface="Times New Roman" panose="02020603050405020304" pitchFamily="18" charset="0"/>
                <a:cs typeface="Times New Roman" panose="02020603050405020304" pitchFamily="18" charset="0"/>
              </a:rPr>
              <a:t>Caseworker for Constituents – </a:t>
            </a:r>
            <a:r>
              <a:rPr lang="en-US" dirty="0">
                <a:latin typeface="Times New Roman" panose="02020603050405020304" pitchFamily="18" charset="0"/>
                <a:cs typeface="Times New Roman" panose="02020603050405020304" pitchFamily="18" charset="0"/>
              </a:rPr>
              <a:t>Office holders may have helped constituents solve problems involving government bureaucracy</a:t>
            </a:r>
          </a:p>
          <a:p>
            <a:r>
              <a:rPr lang="en-US" b="1" dirty="0">
                <a:latin typeface="Times New Roman" panose="02020603050405020304" pitchFamily="18" charset="0"/>
                <a:cs typeface="Times New Roman" panose="02020603050405020304" pitchFamily="18" charset="0"/>
              </a:rPr>
              <a:t>More visible to the constituents- </a:t>
            </a:r>
            <a:r>
              <a:rPr lang="en-US" dirty="0">
                <a:latin typeface="Times New Roman" panose="02020603050405020304" pitchFamily="18" charset="0"/>
                <a:cs typeface="Times New Roman" panose="02020603050405020304" pitchFamily="18" charset="0"/>
              </a:rPr>
              <a:t>members can use the “perks” of the office to communicate with constituents. Franking, the privilege of sending official mail using the incumbent’s signature as postage, provides communication with constituents. </a:t>
            </a:r>
          </a:p>
          <a:p>
            <a:r>
              <a:rPr lang="en-US" b="1" dirty="0">
                <a:latin typeface="Times New Roman" panose="02020603050405020304" pitchFamily="18" charset="0"/>
                <a:cs typeface="Times New Roman" panose="02020603050405020304" pitchFamily="18" charset="0"/>
              </a:rPr>
              <a:t>Media exposure – </a:t>
            </a:r>
            <a:r>
              <a:rPr lang="en-US" dirty="0">
                <a:latin typeface="Times New Roman" panose="02020603050405020304" pitchFamily="18" charset="0"/>
                <a:cs typeface="Times New Roman" panose="02020603050405020304" pitchFamily="18" charset="0"/>
              </a:rPr>
              <a:t>Incumbents are more likely to gain “free” publicity during a campaign through the media</a:t>
            </a:r>
          </a:p>
          <a:p>
            <a:r>
              <a:rPr lang="en-US" b="1" dirty="0">
                <a:latin typeface="Times New Roman" panose="02020603050405020304" pitchFamily="18" charset="0"/>
                <a:cs typeface="Times New Roman" panose="02020603050405020304" pitchFamily="18" charset="0"/>
              </a:rPr>
              <a:t>Fundraising abilities – </a:t>
            </a:r>
            <a:r>
              <a:rPr lang="en-US" dirty="0">
                <a:latin typeface="Times New Roman" panose="02020603050405020304" pitchFamily="18" charset="0"/>
                <a:cs typeface="Times New Roman" panose="02020603050405020304" pitchFamily="18" charset="0"/>
              </a:rPr>
              <a:t>it is generally greater for incumbents</a:t>
            </a:r>
          </a:p>
          <a:p>
            <a:r>
              <a:rPr lang="en-US" b="1" dirty="0">
                <a:latin typeface="Times New Roman" panose="02020603050405020304" pitchFamily="18" charset="0"/>
                <a:cs typeface="Times New Roman" panose="02020603050405020304" pitchFamily="18" charset="0"/>
              </a:rPr>
              <a:t>Experience in campaigning - </a:t>
            </a:r>
            <a:r>
              <a:rPr lang="en-US" dirty="0">
                <a:latin typeface="Times New Roman" panose="02020603050405020304" pitchFamily="18" charset="0"/>
                <a:cs typeface="Times New Roman" panose="02020603050405020304" pitchFamily="18" charset="0"/>
              </a:rPr>
              <a:t>Incumbents have already experienced the campaign process.</a:t>
            </a:r>
          </a:p>
          <a:p>
            <a:r>
              <a:rPr lang="en-US" b="1" dirty="0">
                <a:latin typeface="Times New Roman" panose="02020603050405020304" pitchFamily="18" charset="0"/>
                <a:cs typeface="Times New Roman" panose="02020603050405020304" pitchFamily="18" charset="0"/>
              </a:rPr>
              <a:t>Voting record – </a:t>
            </a:r>
            <a:r>
              <a:rPr lang="en-US" dirty="0">
                <a:latin typeface="Times New Roman" panose="02020603050405020304" pitchFamily="18" charset="0"/>
                <a:cs typeface="Times New Roman" panose="02020603050405020304" pitchFamily="18" charset="0"/>
              </a:rPr>
              <a:t>Voters can evaluate their performance based on their record</a:t>
            </a:r>
            <a:endParaRPr lang="en-US"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66145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9601200" cy="1485899"/>
          </a:xfrm>
        </p:spPr>
        <p:txBody>
          <a:bodyPr/>
          <a:lstStyle/>
          <a:p>
            <a:r>
              <a:rPr lang="en-US" b="1" dirty="0"/>
              <a:t>Leadership of Congress</a:t>
            </a:r>
          </a:p>
        </p:txBody>
      </p:sp>
      <p:sp>
        <p:nvSpPr>
          <p:cNvPr id="3" name="Text Placeholder 2"/>
          <p:cNvSpPr>
            <a:spLocks noGrp="1"/>
          </p:cNvSpPr>
          <p:nvPr>
            <p:ph type="body" idx="1"/>
          </p:nvPr>
        </p:nvSpPr>
        <p:spPr>
          <a:xfrm>
            <a:off x="838200" y="838200"/>
            <a:ext cx="11277600" cy="5943600"/>
          </a:xfrm>
        </p:spPr>
        <p:txBody>
          <a:bodyPr/>
          <a:lstStyle/>
          <a:p>
            <a:r>
              <a:rPr lang="en-US" sz="2400" b="1" dirty="0">
                <a:latin typeface="Times New Roman" panose="02020603050405020304" pitchFamily="18" charset="0"/>
                <a:cs typeface="Times New Roman" panose="02020603050405020304" pitchFamily="18" charset="0"/>
              </a:rPr>
              <a:t>The Speaker of the House – </a:t>
            </a:r>
            <a:r>
              <a:rPr lang="en-US" sz="2400" dirty="0">
                <a:latin typeface="Times New Roman" panose="02020603050405020304" pitchFamily="18" charset="0"/>
                <a:cs typeface="Times New Roman" panose="02020603050405020304" pitchFamily="18" charset="0"/>
              </a:rPr>
              <a:t>Is the presiding officer and most powerful member of the House. </a:t>
            </a:r>
          </a:p>
          <a:p>
            <a:pPr lvl="1"/>
            <a:r>
              <a:rPr lang="en-US" sz="2400" dirty="0">
                <a:latin typeface="Times New Roman" panose="02020603050405020304" pitchFamily="18" charset="0"/>
                <a:cs typeface="Times New Roman" panose="02020603050405020304" pitchFamily="18" charset="0"/>
              </a:rPr>
              <a:t>Major duties include: Assigning bills to committee, controlling floor debate, and appointing party members to committees.</a:t>
            </a:r>
          </a:p>
          <a:p>
            <a:pPr lvl="1"/>
            <a:r>
              <a:rPr lang="en-US" sz="2400" dirty="0">
                <a:latin typeface="Times New Roman" panose="02020603050405020304" pitchFamily="18" charset="0"/>
                <a:cs typeface="Times New Roman" panose="02020603050405020304" pitchFamily="18" charset="0"/>
              </a:rPr>
              <a:t>The Speaker is nominated by his or her political party within the House</a:t>
            </a:r>
          </a:p>
          <a:p>
            <a:r>
              <a:rPr lang="en-US" sz="2400" b="1" dirty="0">
                <a:latin typeface="Times New Roman" panose="02020603050405020304" pitchFamily="18" charset="0"/>
                <a:cs typeface="Times New Roman" panose="02020603050405020304" pitchFamily="18" charset="0"/>
              </a:rPr>
              <a:t>The Majority Leader – </a:t>
            </a:r>
            <a:r>
              <a:rPr lang="en-US" sz="2400" dirty="0">
                <a:latin typeface="Times New Roman" panose="02020603050405020304" pitchFamily="18" charset="0"/>
                <a:cs typeface="Times New Roman" panose="02020603050405020304" pitchFamily="18" charset="0"/>
              </a:rPr>
              <a:t>Serves as the major assistant to the speaker, helps plan party’s legislative program, and directs floor debate.</a:t>
            </a:r>
          </a:p>
          <a:p>
            <a:r>
              <a:rPr lang="en-US" sz="2400" b="1" dirty="0">
                <a:latin typeface="Times New Roman" panose="02020603050405020304" pitchFamily="18" charset="0"/>
                <a:cs typeface="Times New Roman" panose="02020603050405020304" pitchFamily="18" charset="0"/>
              </a:rPr>
              <a:t>The Minority Floor Leader –</a:t>
            </a:r>
            <a:r>
              <a:rPr lang="en-US" sz="2400" dirty="0">
                <a:latin typeface="Times New Roman" panose="02020603050405020304" pitchFamily="18" charset="0"/>
                <a:cs typeface="Times New Roman" panose="02020603050405020304" pitchFamily="18" charset="0"/>
              </a:rPr>
              <a:t> Is the major spokesperson for the minority party and organizes opposition to the major party.</a:t>
            </a:r>
          </a:p>
          <a:p>
            <a:r>
              <a:rPr lang="en-US" sz="2400" b="1" dirty="0">
                <a:latin typeface="Times New Roman" panose="02020603050405020304" pitchFamily="18" charset="0"/>
                <a:cs typeface="Times New Roman" panose="02020603050405020304" pitchFamily="18" charset="0"/>
              </a:rPr>
              <a:t>Whips – </a:t>
            </a:r>
            <a:r>
              <a:rPr lang="en-US" sz="2400" dirty="0">
                <a:latin typeface="Times New Roman" panose="02020603050405020304" pitchFamily="18" charset="0"/>
                <a:cs typeface="Times New Roman" panose="02020603050405020304" pitchFamily="18" charset="0"/>
              </a:rPr>
              <a:t>Help floor leaders by directing party members in voting informing members of impending voting, keeping track of counts, and pressuring members to vote with the party.</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285406"/>
      </p:ext>
    </p:extLst>
  </p:cSld>
  <p:clrMapOvr>
    <a:masterClrMapping/>
  </p:clrMapOvr>
  <p:transition spd="slow">
    <p:push dir="u"/>
  </p:transition>
</p:sld>
</file>

<file path=ppt/theme/theme1.xml><?xml version="1.0" encoding="utf-8"?>
<a:theme xmlns:a="http://schemas.openxmlformats.org/drawingml/2006/main"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2342</TotalTime>
  <Words>2398</Words>
  <Application>Microsoft Office PowerPoint</Application>
  <PresentationFormat>Custom</PresentationFormat>
  <Paragraphs>177</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Times New Roman</vt:lpstr>
      <vt:lpstr>Source Sans Pro</vt:lpstr>
      <vt:lpstr>Crop</vt:lpstr>
      <vt:lpstr>LEGISLATIVE BRANCH</vt:lpstr>
      <vt:lpstr>Vocabulary – Starts on page 132 through the chapter</vt:lpstr>
      <vt:lpstr>Structure of Congress</vt:lpstr>
      <vt:lpstr>Organization of Congress</vt:lpstr>
      <vt:lpstr>Election to Congress</vt:lpstr>
      <vt:lpstr>Activity on Gerrymandering</vt:lpstr>
      <vt:lpstr>Getting Elected to the Senate</vt:lpstr>
      <vt:lpstr>Incumbency Effect</vt:lpstr>
      <vt:lpstr>Leadership of Congress</vt:lpstr>
      <vt:lpstr>Senate</vt:lpstr>
      <vt:lpstr>The Committee System</vt:lpstr>
      <vt:lpstr>Last Point and an Activity!!</vt:lpstr>
      <vt:lpstr>Congressional Staff and Support</vt:lpstr>
      <vt:lpstr>Roles of Members of Congress</vt:lpstr>
      <vt:lpstr>Privileges of Members of Congress</vt:lpstr>
      <vt:lpstr>Powers of Congress</vt:lpstr>
      <vt:lpstr>Powers of Congress</vt:lpstr>
      <vt:lpstr>The Lawmaking Process</vt:lpstr>
      <vt:lpstr>How  Bill becomes a Law part II</vt:lpstr>
      <vt:lpstr>How a Bill becomes a Law Part III</vt:lpstr>
      <vt:lpstr>How a bill becomes a Law final step</vt:lpstr>
      <vt:lpstr>School House Rocks how a Bill becomes a law video</vt:lpstr>
      <vt:lpstr>Legislative Tactics</vt:lpstr>
      <vt:lpstr>Legislative Tactics</vt:lpstr>
      <vt:lpstr>Influences of Congress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BRANCH</dc:title>
  <dc:creator>Anthony Manna</dc:creator>
  <cp:lastModifiedBy>Anthony Manna</cp:lastModifiedBy>
  <cp:revision>31</cp:revision>
  <dcterms:modified xsi:type="dcterms:W3CDTF">2017-04-11T16:18:20Z</dcterms:modified>
</cp:coreProperties>
</file>