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114" d="100"/>
          <a:sy n="114" d="100"/>
        </p:scale>
        <p:origin x="300"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11/8/2018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6143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875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454720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1676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F54567-0DE4-3F47-BF90-CB84690072F9}"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2304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791664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463232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53415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56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6459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027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072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4474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3104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1211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4011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465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9B482E8-6E0E-1B4F-B1FD-C69DB9E858D9}" type="datetimeFigureOut">
              <a:rPr lang="en-US" smtClean="0"/>
              <a:pPr/>
              <a:t>11/8/2018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651108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Political Parties</a:t>
            </a:r>
          </a:p>
        </p:txBody>
      </p:sp>
      <p:sp>
        <p:nvSpPr>
          <p:cNvPr id="3" name="Subtitle 2"/>
          <p:cNvSpPr>
            <a:spLocks noGrp="1"/>
          </p:cNvSpPr>
          <p:nvPr>
            <p:ph type="subTitle" idx="1"/>
          </p:nvPr>
        </p:nvSpPr>
        <p:spPr/>
        <p:txBody>
          <a:bodyPr/>
          <a:lstStyle/>
          <a:p>
            <a:r>
              <a:rPr lang="en-US" dirty="0"/>
              <a:t>“I mean it guys no parties while I am gone.”</a:t>
            </a:r>
          </a:p>
        </p:txBody>
      </p:sp>
    </p:spTree>
    <p:extLst>
      <p:ext uri="{BB962C8B-B14F-4D97-AF65-F5344CB8AC3E}">
        <p14:creationId xmlns:p14="http://schemas.microsoft.com/office/powerpoint/2010/main" val="2269823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Rise of Political Parties; Development from (1789 -Present)</a:t>
            </a:r>
          </a:p>
        </p:txBody>
      </p:sp>
      <p:sp>
        <p:nvSpPr>
          <p:cNvPr id="3" name="Content Placeholder 2"/>
          <p:cNvSpPr>
            <a:spLocks noGrp="1"/>
          </p:cNvSpPr>
          <p:nvPr>
            <p:ph idx="1"/>
          </p:nvPr>
        </p:nvSpPr>
        <p:spPr>
          <a:xfrm>
            <a:off x="1484310" y="2220686"/>
            <a:ext cx="10544404" cy="4550227"/>
          </a:xfrm>
        </p:spPr>
        <p:txBody>
          <a:bodyPr anchor="t"/>
          <a:lstStyle/>
          <a:p>
            <a:r>
              <a:rPr lang="en-US" dirty="0"/>
              <a:t>Divided Government (1968 – Present) - Ronald Reagan</a:t>
            </a:r>
          </a:p>
          <a:p>
            <a:pPr lvl="1"/>
            <a:r>
              <a:rPr lang="en-US" dirty="0"/>
              <a:t>Division has created Gridlock</a:t>
            </a:r>
          </a:p>
          <a:p>
            <a:pPr lvl="1"/>
            <a:r>
              <a:rPr lang="en-US" dirty="0"/>
              <a:t>General Election goes Democrat while off-year elections goes Republican</a:t>
            </a:r>
          </a:p>
          <a:p>
            <a:r>
              <a:rPr lang="en-US" dirty="0"/>
              <a:t>Electoral </a:t>
            </a:r>
            <a:r>
              <a:rPr lang="en-US" dirty="0" err="1"/>
              <a:t>Dealignment</a:t>
            </a:r>
            <a:r>
              <a:rPr lang="en-US" dirty="0"/>
              <a:t> – When a significant number of voters no longer support a particular party. Then </a:t>
            </a:r>
            <a:r>
              <a:rPr lang="en-US" dirty="0" err="1"/>
              <a:t>dealignment</a:t>
            </a:r>
            <a:r>
              <a:rPr lang="en-US" dirty="0"/>
              <a:t> occurs. Voter feels they owe no loyalty to any particular party</a:t>
            </a:r>
          </a:p>
          <a:p>
            <a:r>
              <a:rPr lang="en-US" dirty="0"/>
              <a:t>Electoral Realignment – When voting patterns shift and new coalitions of party supporters have formed.</a:t>
            </a:r>
          </a:p>
        </p:txBody>
      </p:sp>
    </p:spTree>
    <p:extLst>
      <p:ext uri="{BB962C8B-B14F-4D97-AF65-F5344CB8AC3E}">
        <p14:creationId xmlns:p14="http://schemas.microsoft.com/office/powerpoint/2010/main" val="3897336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or Minor Parties</a:t>
            </a:r>
          </a:p>
        </p:txBody>
      </p:sp>
      <p:sp>
        <p:nvSpPr>
          <p:cNvPr id="3" name="Content Placeholder 2"/>
          <p:cNvSpPr>
            <a:spLocks noGrp="1"/>
          </p:cNvSpPr>
          <p:nvPr>
            <p:ph idx="1"/>
          </p:nvPr>
        </p:nvSpPr>
        <p:spPr>
          <a:xfrm>
            <a:off x="1484310" y="1883229"/>
            <a:ext cx="10555290" cy="4855028"/>
          </a:xfrm>
        </p:spPr>
        <p:txBody>
          <a:bodyPr anchor="t">
            <a:normAutofit lnSpcReduction="10000"/>
          </a:bodyPr>
          <a:lstStyle/>
          <a:p>
            <a:r>
              <a:rPr lang="en-US" dirty="0"/>
              <a:t>Third Parties have not won many elections, they have forced the two major parties to reform significantly over the years</a:t>
            </a:r>
          </a:p>
          <a:p>
            <a:r>
              <a:rPr lang="en-US" dirty="0"/>
              <a:t>Success rather than failure often brings an end to minor or third parties</a:t>
            </a:r>
          </a:p>
          <a:p>
            <a:r>
              <a:rPr lang="en-US" dirty="0"/>
              <a:t>Types of Third-Parties</a:t>
            </a:r>
          </a:p>
          <a:p>
            <a:pPr lvl="1"/>
            <a:r>
              <a:rPr lang="en-US" dirty="0"/>
              <a:t>Ideological – Those based on a particular set of social, political, or economic beliefs (Communist, Socialist, Libertarian)</a:t>
            </a:r>
          </a:p>
          <a:p>
            <a:pPr lvl="1"/>
            <a:r>
              <a:rPr lang="en-US" dirty="0"/>
              <a:t>Splinter/personality/factional – Those that have split from one of the major parties; usually formed around strong personalities a prime example of this is Teddy Roosevelt’s Bull Moose Party (Progressive, States Rights, American Independent).</a:t>
            </a:r>
          </a:p>
          <a:p>
            <a:pPr lvl="1"/>
            <a:r>
              <a:rPr lang="en-US" dirty="0"/>
              <a:t>Single Issue – Parties that concentrate on a single public policy matter (Free Soil, Right to Life, Prohibition, Legalize Marijuana)</a:t>
            </a:r>
          </a:p>
          <a:p>
            <a:pPr lvl="1"/>
            <a:r>
              <a:rPr lang="en-US" dirty="0"/>
              <a:t>Protest – Usually rooted in periods of economic discontent; maybe sectional in nature (Black Lives Matters)</a:t>
            </a:r>
          </a:p>
        </p:txBody>
      </p:sp>
    </p:spTree>
    <p:extLst>
      <p:ext uri="{BB962C8B-B14F-4D97-AF65-F5344CB8AC3E}">
        <p14:creationId xmlns:p14="http://schemas.microsoft.com/office/powerpoint/2010/main" val="1033171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and organization of Political Parties</a:t>
            </a:r>
          </a:p>
        </p:txBody>
      </p:sp>
      <p:sp>
        <p:nvSpPr>
          <p:cNvPr id="3" name="Content Placeholder 2"/>
          <p:cNvSpPr>
            <a:spLocks noGrp="1"/>
          </p:cNvSpPr>
          <p:nvPr>
            <p:ph idx="1"/>
          </p:nvPr>
        </p:nvSpPr>
        <p:spPr>
          <a:xfrm>
            <a:off x="1484310" y="1828800"/>
            <a:ext cx="10566176" cy="4898571"/>
          </a:xfrm>
        </p:spPr>
        <p:txBody>
          <a:bodyPr anchor="t">
            <a:normAutofit/>
          </a:bodyPr>
          <a:lstStyle/>
          <a:p>
            <a:r>
              <a:rPr lang="en-US" dirty="0"/>
              <a:t>A political party must have an effective organization to accomplish it’s goals.</a:t>
            </a:r>
          </a:p>
          <a:p>
            <a:pPr lvl="1"/>
            <a:r>
              <a:rPr lang="en-US" dirty="0"/>
              <a:t>There in lies the problem with third parties.</a:t>
            </a:r>
          </a:p>
          <a:p>
            <a:r>
              <a:rPr lang="en-US" dirty="0"/>
              <a:t>Here is a list of things a political party needs to be successful</a:t>
            </a:r>
          </a:p>
          <a:p>
            <a:pPr lvl="1"/>
            <a:r>
              <a:rPr lang="en-US" dirty="0"/>
              <a:t>National Convention – Serves as the parties voice</a:t>
            </a:r>
          </a:p>
          <a:p>
            <a:pPr lvl="1"/>
            <a:r>
              <a:rPr lang="en-US" dirty="0"/>
              <a:t>National Committee – Manages the parties business between conventions</a:t>
            </a:r>
          </a:p>
          <a:p>
            <a:pPr lvl="1"/>
            <a:r>
              <a:rPr lang="en-US" dirty="0"/>
              <a:t>National Chairperson – The Chairperson is responsible for directing the work of the national committee from their headquarters in Washington D.C. </a:t>
            </a:r>
          </a:p>
          <a:p>
            <a:pPr lvl="1"/>
            <a:r>
              <a:rPr lang="en-US" dirty="0"/>
              <a:t>Congressional Campaign Committee - They determine which candidates to flood money to for their campaigns so they can win re-election. Often they will go after the candidate who has the best chance to win based on the oppositions weaker candidates.</a:t>
            </a:r>
          </a:p>
          <a:p>
            <a:pPr marL="457200" lvl="1" indent="0">
              <a:buNone/>
            </a:pPr>
            <a:endParaRPr lang="en-US" dirty="0"/>
          </a:p>
          <a:p>
            <a:pPr lvl="1"/>
            <a:endParaRPr lang="en-US" dirty="0"/>
          </a:p>
        </p:txBody>
      </p:sp>
    </p:spTree>
    <p:extLst>
      <p:ext uri="{BB962C8B-B14F-4D97-AF65-F5344CB8AC3E}">
        <p14:creationId xmlns:p14="http://schemas.microsoft.com/office/powerpoint/2010/main" val="1139900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and organization of Political Parties</a:t>
            </a:r>
          </a:p>
        </p:txBody>
      </p:sp>
      <p:sp>
        <p:nvSpPr>
          <p:cNvPr id="3" name="Content Placeholder 2"/>
          <p:cNvSpPr>
            <a:spLocks noGrp="1"/>
          </p:cNvSpPr>
          <p:nvPr>
            <p:ph idx="1"/>
          </p:nvPr>
        </p:nvSpPr>
        <p:spPr>
          <a:xfrm>
            <a:off x="1484310" y="1926771"/>
            <a:ext cx="10500861" cy="4811486"/>
          </a:xfrm>
        </p:spPr>
        <p:txBody>
          <a:bodyPr anchor="t"/>
          <a:lstStyle/>
          <a:p>
            <a:r>
              <a:rPr lang="en-US" dirty="0"/>
              <a:t>State and Local Organization – State law largely determines state and local party organization. Differences do exist from state to state however, states are structured in much the same way as the national party organization.</a:t>
            </a:r>
          </a:p>
          <a:p>
            <a:pPr lvl="1"/>
            <a:r>
              <a:rPr lang="en-US" dirty="0"/>
              <a:t>Generally state parties are more organized and better funded thanks to soft money</a:t>
            </a:r>
          </a:p>
          <a:p>
            <a:pPr lvl="2"/>
            <a:r>
              <a:rPr lang="en-US" dirty="0"/>
              <a:t>Money that is donated but, does not have to be disclosed under Federal Election Campaign Act (1971) or its amendments.</a:t>
            </a:r>
          </a:p>
          <a:p>
            <a:pPr lvl="2"/>
            <a:r>
              <a:rPr lang="en-US" dirty="0"/>
              <a:t>In 2002 this was severely restricted by the Reform Act also known as the McCain-Feingold Act</a:t>
            </a:r>
          </a:p>
          <a:p>
            <a:pPr lvl="3"/>
            <a:r>
              <a:rPr lang="en-US" dirty="0"/>
              <a:t>McCain the Republican and Russ </a:t>
            </a:r>
            <a:r>
              <a:rPr lang="en-US" dirty="0" err="1"/>
              <a:t>Fiengold</a:t>
            </a:r>
            <a:r>
              <a:rPr lang="en-US" dirty="0"/>
              <a:t> ( Wisconsin) and Democrat went totally against the law and right in line with the Democrats who were pushing for this.</a:t>
            </a:r>
          </a:p>
          <a:p>
            <a:pPr lvl="2"/>
            <a:r>
              <a:rPr lang="en-US" dirty="0"/>
              <a:t>The Supreme Court ruled in, Citizens United v ECU (2010) that the Reform Act (A.K.A. McCain-</a:t>
            </a:r>
            <a:r>
              <a:rPr lang="en-US" dirty="0" err="1"/>
              <a:t>Fiengold</a:t>
            </a:r>
            <a:r>
              <a:rPr lang="en-US" dirty="0"/>
              <a:t> Act). They determined that Reform Act was Unconstitutional.</a:t>
            </a:r>
          </a:p>
          <a:p>
            <a:pPr lvl="3"/>
            <a:endParaRPr lang="en-US" dirty="0"/>
          </a:p>
          <a:p>
            <a:pPr lvl="2"/>
            <a:endParaRPr lang="en-US" dirty="0"/>
          </a:p>
          <a:p>
            <a:endParaRPr lang="en-US" dirty="0"/>
          </a:p>
        </p:txBody>
      </p:sp>
    </p:spTree>
    <p:extLst>
      <p:ext uri="{BB962C8B-B14F-4D97-AF65-F5344CB8AC3E}">
        <p14:creationId xmlns:p14="http://schemas.microsoft.com/office/powerpoint/2010/main" val="2487018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of Political Parties</a:t>
            </a:r>
          </a:p>
        </p:txBody>
      </p:sp>
      <p:sp>
        <p:nvSpPr>
          <p:cNvPr id="3" name="Content Placeholder 2"/>
          <p:cNvSpPr>
            <a:spLocks noGrp="1"/>
          </p:cNvSpPr>
          <p:nvPr>
            <p:ph idx="1"/>
          </p:nvPr>
        </p:nvSpPr>
        <p:spPr>
          <a:xfrm>
            <a:off x="1484310" y="1872343"/>
            <a:ext cx="10598833" cy="4822371"/>
          </a:xfrm>
        </p:spPr>
        <p:txBody>
          <a:bodyPr anchor="t">
            <a:normAutofit fontScale="92500" lnSpcReduction="10000"/>
          </a:bodyPr>
          <a:lstStyle/>
          <a:p>
            <a:r>
              <a:rPr lang="en-US" dirty="0"/>
              <a:t>Third – Party Challenges – In recent elections third-party challenges have taken votes from major candidates, lessening their ability to win a majority of the vote.</a:t>
            </a:r>
          </a:p>
          <a:p>
            <a:r>
              <a:rPr lang="en-US" dirty="0"/>
              <a:t>Loss of support by party loyalist – The number of independent voters has increased.</a:t>
            </a:r>
          </a:p>
          <a:p>
            <a:r>
              <a:rPr lang="en-US" dirty="0"/>
              <a:t>Increase in split-ticket voting – Many voters no longer vote straight ticket (Only for candidates of one political party) but rather split their vote among candidates from more than one party.</a:t>
            </a:r>
          </a:p>
          <a:p>
            <a:r>
              <a:rPr lang="en-US" dirty="0"/>
              <a:t>Lack of perceived differences between the parties – Voters often believe there are no major differences in the parties of their candidates</a:t>
            </a:r>
          </a:p>
          <a:p>
            <a:r>
              <a:rPr lang="en-US" dirty="0"/>
              <a:t>Party Reform – Changes within the parties themselves to create grater diversity and openness have allowed for greater conflict within some parties.</a:t>
            </a:r>
          </a:p>
          <a:p>
            <a:r>
              <a:rPr lang="en-US" dirty="0"/>
              <a:t>Methods of campaigning – New technologies have allowed candidates to become more independent of parties and more directly involved with the voters.</a:t>
            </a:r>
          </a:p>
          <a:p>
            <a:endParaRPr lang="en-US" dirty="0"/>
          </a:p>
        </p:txBody>
      </p:sp>
    </p:spTree>
    <p:extLst>
      <p:ext uri="{BB962C8B-B14F-4D97-AF65-F5344CB8AC3E}">
        <p14:creationId xmlns:p14="http://schemas.microsoft.com/office/powerpoint/2010/main" val="1180118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of Political Parties</a:t>
            </a:r>
          </a:p>
        </p:txBody>
      </p:sp>
      <p:sp>
        <p:nvSpPr>
          <p:cNvPr id="3" name="Content Placeholder 2"/>
          <p:cNvSpPr>
            <a:spLocks noGrp="1"/>
          </p:cNvSpPr>
          <p:nvPr>
            <p:ph idx="1"/>
          </p:nvPr>
        </p:nvSpPr>
        <p:spPr>
          <a:xfrm>
            <a:off x="1484310" y="1872762"/>
            <a:ext cx="10605113" cy="4906107"/>
          </a:xfrm>
        </p:spPr>
        <p:txBody>
          <a:bodyPr anchor="t"/>
          <a:lstStyle/>
          <a:p>
            <a:r>
              <a:rPr lang="en-US" sz="3200" i="1" dirty="0"/>
              <a:t>Party in the electorate – </a:t>
            </a:r>
            <a:r>
              <a:rPr lang="en-US" sz="3200" dirty="0"/>
              <a:t>All of the people who associate themselves with one of the political parties.</a:t>
            </a:r>
          </a:p>
          <a:p>
            <a:r>
              <a:rPr lang="en-US" sz="3200" i="1" dirty="0"/>
              <a:t>Party in government – </a:t>
            </a:r>
            <a:r>
              <a:rPr lang="en-US" sz="3200" dirty="0"/>
              <a:t>All of the appointed and elected officials at the national, state, and local levels who represent the party as members; office holders.</a:t>
            </a:r>
          </a:p>
          <a:p>
            <a:r>
              <a:rPr lang="en-US" sz="3200" i="1" dirty="0"/>
              <a:t>Party in organization – </a:t>
            </a:r>
            <a:r>
              <a:rPr lang="en-US" sz="3200" dirty="0"/>
              <a:t>All of the people at various levels of the party organization who work to maintain the strength of the party between elections, help raise money, and organize the conventions and party functions.</a:t>
            </a:r>
          </a:p>
          <a:p>
            <a:pPr marL="0" indent="0">
              <a:buNone/>
            </a:pPr>
            <a:endParaRPr lang="en-US" i="1" dirty="0"/>
          </a:p>
        </p:txBody>
      </p:sp>
    </p:spTree>
    <p:extLst>
      <p:ext uri="{BB962C8B-B14F-4D97-AF65-F5344CB8AC3E}">
        <p14:creationId xmlns:p14="http://schemas.microsoft.com/office/powerpoint/2010/main" val="2416770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One-Party System</a:t>
            </a:r>
          </a:p>
        </p:txBody>
      </p:sp>
      <p:sp>
        <p:nvSpPr>
          <p:cNvPr id="3" name="Content Placeholder 2"/>
          <p:cNvSpPr>
            <a:spLocks noGrp="1"/>
          </p:cNvSpPr>
          <p:nvPr>
            <p:ph idx="1"/>
          </p:nvPr>
        </p:nvSpPr>
        <p:spPr>
          <a:xfrm>
            <a:off x="1484310" y="1987063"/>
            <a:ext cx="10605113" cy="4765430"/>
          </a:xfrm>
        </p:spPr>
        <p:txBody>
          <a:bodyPr anchor="t"/>
          <a:lstStyle/>
          <a:p>
            <a:r>
              <a:rPr lang="en-US" dirty="0"/>
              <a:t>One Party System – Only one party exists or has a chance of winning the election. Generally membership is not voluntary </a:t>
            </a:r>
          </a:p>
          <a:p>
            <a:r>
              <a:rPr lang="en-US" dirty="0"/>
              <a:t>Party leaders must approve candidates for the political office, and voters have no real choice.</a:t>
            </a:r>
          </a:p>
          <a:p>
            <a:r>
              <a:rPr lang="en-US" dirty="0"/>
              <a:t>The result is </a:t>
            </a:r>
            <a:r>
              <a:rPr lang="en-US" dirty="0" err="1"/>
              <a:t>dictorial</a:t>
            </a:r>
            <a:r>
              <a:rPr lang="en-US" dirty="0"/>
              <a:t> government</a:t>
            </a:r>
          </a:p>
          <a:p>
            <a:pPr lvl="1"/>
            <a:r>
              <a:rPr lang="en-US" dirty="0"/>
              <a:t>The Blue Wall conversation.</a:t>
            </a:r>
          </a:p>
          <a:p>
            <a:pPr lvl="2"/>
            <a:r>
              <a:rPr lang="en-US" dirty="0"/>
              <a:t>What is the Blue Wall?</a:t>
            </a:r>
          </a:p>
          <a:p>
            <a:pPr lvl="2"/>
            <a:r>
              <a:rPr lang="en-US" dirty="0"/>
              <a:t>How does it affect our election?</a:t>
            </a:r>
          </a:p>
        </p:txBody>
      </p:sp>
    </p:spTree>
    <p:extLst>
      <p:ext uri="{BB962C8B-B14F-4D97-AF65-F5344CB8AC3E}">
        <p14:creationId xmlns:p14="http://schemas.microsoft.com/office/powerpoint/2010/main" val="688139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Two-Party System</a:t>
            </a:r>
          </a:p>
        </p:txBody>
      </p:sp>
      <p:sp>
        <p:nvSpPr>
          <p:cNvPr id="3" name="Content Placeholder 2"/>
          <p:cNvSpPr>
            <a:spLocks noGrp="1"/>
          </p:cNvSpPr>
          <p:nvPr>
            <p:ph idx="1"/>
          </p:nvPr>
        </p:nvSpPr>
        <p:spPr>
          <a:xfrm>
            <a:off x="1484310" y="1916723"/>
            <a:ext cx="10578736" cy="4870939"/>
          </a:xfrm>
        </p:spPr>
        <p:txBody>
          <a:bodyPr anchor="t"/>
          <a:lstStyle/>
          <a:p>
            <a:r>
              <a:rPr lang="en-US" dirty="0"/>
              <a:t>There maybe several political parties but, only two major parties compete for power and dominate elections.</a:t>
            </a:r>
          </a:p>
          <a:p>
            <a:r>
              <a:rPr lang="en-US" dirty="0"/>
              <a:t>People are given “Either or” option simplifying the election process.</a:t>
            </a:r>
          </a:p>
          <a:p>
            <a:r>
              <a:rPr lang="en-US" dirty="0"/>
              <a:t>Tends to enhance governmental stability.</a:t>
            </a:r>
          </a:p>
          <a:p>
            <a:r>
              <a:rPr lang="en-US" dirty="0"/>
              <a:t>The Electoral college makes it difficult for third parties to win.</a:t>
            </a:r>
          </a:p>
          <a:p>
            <a:pPr lvl="1"/>
            <a:r>
              <a:rPr lang="en-US" dirty="0"/>
              <a:t>Third Party conversation.</a:t>
            </a:r>
          </a:p>
          <a:p>
            <a:pPr lvl="2"/>
            <a:r>
              <a:rPr lang="en-US" dirty="0"/>
              <a:t>Can a third party win?</a:t>
            </a:r>
          </a:p>
          <a:p>
            <a:pPr lvl="2"/>
            <a:r>
              <a:rPr lang="en-US" dirty="0"/>
              <a:t>How can a third party win?</a:t>
            </a:r>
          </a:p>
        </p:txBody>
      </p:sp>
    </p:spTree>
    <p:extLst>
      <p:ext uri="{BB962C8B-B14F-4D97-AF65-F5344CB8AC3E}">
        <p14:creationId xmlns:p14="http://schemas.microsoft.com/office/powerpoint/2010/main" val="1160459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Multi-Party System</a:t>
            </a:r>
          </a:p>
        </p:txBody>
      </p:sp>
      <p:sp>
        <p:nvSpPr>
          <p:cNvPr id="3" name="Content Placeholder 2"/>
          <p:cNvSpPr>
            <a:spLocks noGrp="1"/>
          </p:cNvSpPr>
          <p:nvPr>
            <p:ph idx="1"/>
          </p:nvPr>
        </p:nvSpPr>
        <p:spPr>
          <a:xfrm>
            <a:off x="1484310" y="1872343"/>
            <a:ext cx="10609719" cy="4887686"/>
          </a:xfrm>
        </p:spPr>
        <p:txBody>
          <a:bodyPr anchor="t"/>
          <a:lstStyle/>
          <a:p>
            <a:r>
              <a:rPr lang="en-US" dirty="0"/>
              <a:t>This happens when several major parties and a number of minor parties compete in the same elections, and any party has a good chance of winning.</a:t>
            </a:r>
          </a:p>
          <a:p>
            <a:r>
              <a:rPr lang="en-US" dirty="0"/>
              <a:t>Often found in European Nations – Germany 1932, Italy 1908, and 1932, France 2008.</a:t>
            </a:r>
          </a:p>
          <a:p>
            <a:r>
              <a:rPr lang="en-US" dirty="0"/>
              <a:t>Idea is to give voters meaningful choices.</a:t>
            </a:r>
          </a:p>
          <a:p>
            <a:r>
              <a:rPr lang="en-US" dirty="0"/>
              <a:t>Tends to lend itself to more instability in government especially when a coalition is formed.</a:t>
            </a:r>
          </a:p>
          <a:p>
            <a:pPr lvl="1"/>
            <a:r>
              <a:rPr lang="en-US" dirty="0"/>
              <a:t>Dangers of Multi-Parties</a:t>
            </a:r>
          </a:p>
          <a:p>
            <a:pPr lvl="2"/>
            <a:r>
              <a:rPr lang="en-US" dirty="0"/>
              <a:t>Do they accomplish what they set out to do?</a:t>
            </a:r>
          </a:p>
          <a:p>
            <a:pPr lvl="2"/>
            <a:r>
              <a:rPr lang="en-US" dirty="0"/>
              <a:t>Does it last?</a:t>
            </a:r>
          </a:p>
          <a:p>
            <a:pPr lvl="1"/>
            <a:endParaRPr lang="en-US" dirty="0"/>
          </a:p>
        </p:txBody>
      </p:sp>
    </p:spTree>
    <p:extLst>
      <p:ext uri="{BB962C8B-B14F-4D97-AF65-F5344CB8AC3E}">
        <p14:creationId xmlns:p14="http://schemas.microsoft.com/office/powerpoint/2010/main" val="3639283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Political Parties Do?</a:t>
            </a:r>
          </a:p>
        </p:txBody>
      </p:sp>
      <p:sp>
        <p:nvSpPr>
          <p:cNvPr id="3" name="Content Placeholder 2"/>
          <p:cNvSpPr>
            <a:spLocks noGrp="1"/>
          </p:cNvSpPr>
          <p:nvPr>
            <p:ph idx="1"/>
          </p:nvPr>
        </p:nvSpPr>
        <p:spPr>
          <a:xfrm>
            <a:off x="1484310" y="1883229"/>
            <a:ext cx="10587947" cy="4887685"/>
          </a:xfrm>
        </p:spPr>
        <p:txBody>
          <a:bodyPr anchor="t"/>
          <a:lstStyle/>
          <a:p>
            <a:r>
              <a:rPr lang="en-US" dirty="0"/>
              <a:t>Recruit candidates – Find Candidates interested in running for public office, especially if no incumbent is running.</a:t>
            </a:r>
          </a:p>
          <a:p>
            <a:r>
              <a:rPr lang="en-US" dirty="0"/>
              <a:t>Nominate and support candidates for office – They raise money and run candidate campaigns through party organization.</a:t>
            </a:r>
          </a:p>
          <a:p>
            <a:r>
              <a:rPr lang="en-US" dirty="0"/>
              <a:t>Educate the electorate – Inform voters about candidates and encourage voters to participate in the election.</a:t>
            </a:r>
          </a:p>
          <a:p>
            <a:r>
              <a:rPr lang="en-US" dirty="0"/>
              <a:t>Organize the government – The organization of Congress and state legislatures is based on political party controls (Majority vs. Minority Party); Political appointments are often made based on political party affiliation</a:t>
            </a:r>
          </a:p>
          <a:p>
            <a:endParaRPr lang="en-US" dirty="0"/>
          </a:p>
        </p:txBody>
      </p:sp>
    </p:spTree>
    <p:extLst>
      <p:ext uri="{BB962C8B-B14F-4D97-AF65-F5344CB8AC3E}">
        <p14:creationId xmlns:p14="http://schemas.microsoft.com/office/powerpoint/2010/main" val="3135358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8739" y="206829"/>
            <a:ext cx="10018713" cy="1752599"/>
          </a:xfrm>
        </p:spPr>
        <p:txBody>
          <a:bodyPr/>
          <a:lstStyle/>
          <a:p>
            <a:r>
              <a:rPr lang="en-US" dirty="0"/>
              <a:t>Party Identification and Membership</a:t>
            </a:r>
          </a:p>
        </p:txBody>
      </p:sp>
      <p:sp>
        <p:nvSpPr>
          <p:cNvPr id="3" name="Content Placeholder 2"/>
          <p:cNvSpPr>
            <a:spLocks noGrp="1"/>
          </p:cNvSpPr>
          <p:nvPr>
            <p:ph idx="1"/>
          </p:nvPr>
        </p:nvSpPr>
        <p:spPr>
          <a:xfrm>
            <a:off x="1495195" y="1404257"/>
            <a:ext cx="10544404" cy="5355772"/>
          </a:xfrm>
        </p:spPr>
        <p:txBody>
          <a:bodyPr anchor="t">
            <a:normAutofit/>
          </a:bodyPr>
          <a:lstStyle/>
          <a:p>
            <a:r>
              <a:rPr lang="en-US" dirty="0"/>
              <a:t>Ideology</a:t>
            </a:r>
          </a:p>
          <a:p>
            <a:r>
              <a:rPr lang="en-US" dirty="0"/>
              <a:t>Education</a:t>
            </a:r>
          </a:p>
          <a:p>
            <a:r>
              <a:rPr lang="en-US" dirty="0"/>
              <a:t>Income – This is total Bull Crap!</a:t>
            </a:r>
          </a:p>
          <a:p>
            <a:r>
              <a:rPr lang="en-US" dirty="0"/>
              <a:t>Occupation</a:t>
            </a:r>
          </a:p>
          <a:p>
            <a:r>
              <a:rPr lang="en-US" dirty="0"/>
              <a:t>Race or Ethnicity</a:t>
            </a:r>
          </a:p>
          <a:p>
            <a:r>
              <a:rPr lang="en-US" dirty="0"/>
              <a:t>Gender</a:t>
            </a:r>
          </a:p>
          <a:p>
            <a:r>
              <a:rPr lang="en-US" dirty="0"/>
              <a:t>Religion</a:t>
            </a:r>
          </a:p>
          <a:p>
            <a:r>
              <a:rPr lang="en-US" dirty="0"/>
              <a:t>Family Tradition</a:t>
            </a:r>
          </a:p>
          <a:p>
            <a:r>
              <a:rPr lang="en-US" dirty="0"/>
              <a:t>Region of the Country</a:t>
            </a:r>
          </a:p>
          <a:p>
            <a:r>
              <a:rPr lang="en-US" dirty="0"/>
              <a:t>Marital Status</a:t>
            </a:r>
          </a:p>
        </p:txBody>
      </p:sp>
    </p:spTree>
    <p:extLst>
      <p:ext uri="{BB962C8B-B14F-4D97-AF65-F5344CB8AC3E}">
        <p14:creationId xmlns:p14="http://schemas.microsoft.com/office/powerpoint/2010/main" val="3386204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Two-Party Tradition in America</a:t>
            </a:r>
          </a:p>
        </p:txBody>
      </p:sp>
      <p:sp>
        <p:nvSpPr>
          <p:cNvPr id="3" name="Content Placeholder 2"/>
          <p:cNvSpPr>
            <a:spLocks noGrp="1"/>
          </p:cNvSpPr>
          <p:nvPr>
            <p:ph idx="1"/>
          </p:nvPr>
        </p:nvSpPr>
        <p:spPr>
          <a:xfrm>
            <a:off x="1484310" y="1905000"/>
            <a:ext cx="10522633" cy="4811485"/>
          </a:xfrm>
        </p:spPr>
        <p:txBody>
          <a:bodyPr anchor="t">
            <a:normAutofit fontScale="92500" lnSpcReduction="10000"/>
          </a:bodyPr>
          <a:lstStyle/>
          <a:p>
            <a:r>
              <a:rPr lang="en-US" dirty="0"/>
              <a:t>Why a two party system?</a:t>
            </a:r>
          </a:p>
          <a:p>
            <a:pPr lvl="1"/>
            <a:r>
              <a:rPr lang="en-US" dirty="0"/>
              <a:t>Historical roots – Federalist vs. Anti-Federalist</a:t>
            </a:r>
          </a:p>
          <a:p>
            <a:pPr lvl="1"/>
            <a:r>
              <a:rPr lang="en-US" dirty="0"/>
              <a:t>Electoral System – Single member districts mean that only one representative is chosen from each district</a:t>
            </a:r>
          </a:p>
          <a:p>
            <a:pPr lvl="1"/>
            <a:r>
              <a:rPr lang="en-US" dirty="0"/>
              <a:t>Election Laws – Vary from state to state, which makes it difficult for minor parties to get on the ballot</a:t>
            </a:r>
          </a:p>
          <a:p>
            <a:r>
              <a:rPr lang="en-US" dirty="0"/>
              <a:t>Is there a Solution?</a:t>
            </a:r>
          </a:p>
          <a:p>
            <a:pPr lvl="1"/>
            <a:r>
              <a:rPr lang="en-US" dirty="0"/>
              <a:t>There is always a solution lets discuss them shall we:</a:t>
            </a:r>
          </a:p>
          <a:p>
            <a:pPr lvl="2"/>
            <a:r>
              <a:rPr lang="en-US" dirty="0"/>
              <a:t>More parties</a:t>
            </a:r>
          </a:p>
          <a:p>
            <a:pPr lvl="2"/>
            <a:r>
              <a:rPr lang="en-US" dirty="0"/>
              <a:t>No parties</a:t>
            </a:r>
          </a:p>
          <a:p>
            <a:pPr lvl="2"/>
            <a:r>
              <a:rPr lang="en-US" dirty="0"/>
              <a:t>More debates with more potential candidates </a:t>
            </a:r>
          </a:p>
          <a:p>
            <a:pPr lvl="2"/>
            <a:r>
              <a:rPr lang="en-US" dirty="0"/>
              <a:t>No open primaries</a:t>
            </a:r>
          </a:p>
          <a:p>
            <a:pPr lvl="2"/>
            <a:r>
              <a:rPr lang="en-US" dirty="0"/>
              <a:t>Voter laws that are across the board</a:t>
            </a:r>
          </a:p>
        </p:txBody>
      </p:sp>
    </p:spTree>
    <p:extLst>
      <p:ext uri="{BB962C8B-B14F-4D97-AF65-F5344CB8AC3E}">
        <p14:creationId xmlns:p14="http://schemas.microsoft.com/office/powerpoint/2010/main" val="4280523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Rise of Political Parties; Development from (1789 -Present)</a:t>
            </a:r>
          </a:p>
        </p:txBody>
      </p:sp>
      <p:sp>
        <p:nvSpPr>
          <p:cNvPr id="3" name="Content Placeholder 2"/>
          <p:cNvSpPr>
            <a:spLocks noGrp="1"/>
          </p:cNvSpPr>
          <p:nvPr>
            <p:ph idx="1"/>
          </p:nvPr>
        </p:nvSpPr>
        <p:spPr>
          <a:xfrm>
            <a:off x="1484310" y="2188029"/>
            <a:ext cx="10489976" cy="4593771"/>
          </a:xfrm>
        </p:spPr>
        <p:txBody>
          <a:bodyPr anchor="t"/>
          <a:lstStyle/>
          <a:p>
            <a:r>
              <a:rPr lang="en-US" dirty="0"/>
              <a:t>Democratic Domination (1800 – 1860)  - Andrew Jackson</a:t>
            </a:r>
          </a:p>
          <a:p>
            <a:pPr lvl="1"/>
            <a:r>
              <a:rPr lang="en-US" dirty="0"/>
              <a:t>The “Common Man Party”</a:t>
            </a:r>
          </a:p>
          <a:p>
            <a:pPr lvl="1"/>
            <a:r>
              <a:rPr lang="en-US" dirty="0"/>
              <a:t>Fought to end all suffrage to all white males</a:t>
            </a:r>
          </a:p>
          <a:p>
            <a:r>
              <a:rPr lang="en-US" dirty="0"/>
              <a:t>Republican Domination (1860-1932) Abraham Lincoln</a:t>
            </a:r>
          </a:p>
          <a:p>
            <a:pPr lvl="1"/>
            <a:r>
              <a:rPr lang="en-US" dirty="0"/>
              <a:t>“The Grand </a:t>
            </a:r>
            <a:r>
              <a:rPr lang="en-US" dirty="0" err="1"/>
              <a:t>Ol</a:t>
            </a:r>
            <a:r>
              <a:rPr lang="en-US" dirty="0"/>
              <a:t>’ Party” – The GOP</a:t>
            </a:r>
          </a:p>
          <a:p>
            <a:pPr lvl="1"/>
            <a:r>
              <a:rPr lang="en-US" dirty="0"/>
              <a:t>Fought to end all suffrage to all people.</a:t>
            </a:r>
          </a:p>
          <a:p>
            <a:r>
              <a:rPr lang="en-US" dirty="0"/>
              <a:t>Return of the Democrats (1932-1968) – Franklin Delano Roosevelt</a:t>
            </a:r>
          </a:p>
          <a:p>
            <a:pPr lvl="1"/>
            <a:r>
              <a:rPr lang="en-US" dirty="0"/>
              <a:t>“The New Deal Coalition”</a:t>
            </a:r>
          </a:p>
          <a:p>
            <a:pPr lvl="1"/>
            <a:r>
              <a:rPr lang="en-US" dirty="0"/>
              <a:t>Locked up the minority vote, the union workers, and the women’s vote</a:t>
            </a:r>
          </a:p>
        </p:txBody>
      </p:sp>
    </p:spTree>
    <p:extLst>
      <p:ext uri="{BB962C8B-B14F-4D97-AF65-F5344CB8AC3E}">
        <p14:creationId xmlns:p14="http://schemas.microsoft.com/office/powerpoint/2010/main" val="12547548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610</TotalTime>
  <Words>1299</Words>
  <Application>Microsoft Office PowerPoint</Application>
  <PresentationFormat>Widescreen</PresentationFormat>
  <Paragraphs>104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Corbel</vt:lpstr>
      <vt:lpstr>Parallax</vt:lpstr>
      <vt:lpstr>Political Parties</vt:lpstr>
      <vt:lpstr>Roles of Political Parties</vt:lpstr>
      <vt:lpstr>One-Party System</vt:lpstr>
      <vt:lpstr>Two-Party System</vt:lpstr>
      <vt:lpstr>Multi-Party System</vt:lpstr>
      <vt:lpstr>What do Political Parties Do?</vt:lpstr>
      <vt:lpstr>Party Identification and Membership</vt:lpstr>
      <vt:lpstr>The Two-Party Tradition in America</vt:lpstr>
      <vt:lpstr>Rise of Political Parties; Development from (1789 -Present)</vt:lpstr>
      <vt:lpstr>Rise of Political Parties; Development from (1789 -Present)</vt:lpstr>
      <vt:lpstr>Third or Minor Parties</vt:lpstr>
      <vt:lpstr>Structure and organization of Political Parties</vt:lpstr>
      <vt:lpstr>Structure and organization of Political Parties</vt:lpstr>
      <vt:lpstr>Future of Political Parties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Parties</dc:title>
  <dc:creator>Katherine Manna</dc:creator>
  <cp:lastModifiedBy>Anthony Manna</cp:lastModifiedBy>
  <cp:revision>14</cp:revision>
  <dcterms:created xsi:type="dcterms:W3CDTF">2016-10-26T03:50:42Z</dcterms:created>
  <dcterms:modified xsi:type="dcterms:W3CDTF">2018-11-08T14:52:08Z</dcterms:modified>
</cp:coreProperties>
</file>