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8" r:id="rId1"/>
  </p:sldMasterIdLst>
  <p:sldIdLst>
    <p:sldId id="256" r:id="rId2"/>
    <p:sldId id="257" r:id="rId3"/>
    <p:sldId id="261" r:id="rId4"/>
    <p:sldId id="262" r:id="rId5"/>
    <p:sldId id="263" r:id="rId6"/>
    <p:sldId id="259" r:id="rId7"/>
    <p:sldId id="26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1" d="100"/>
          <a:sy n="91" d="100"/>
        </p:scale>
        <p:origin x="-96" y="-12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smtClean="0"/>
              <a:t>9/12/2016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9871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smtClean="0"/>
              <a:t>9/12/2016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4206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smtClean="0"/>
              <a:t>9/12/2016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44512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smtClean="0"/>
              <a:t>9/12/2016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a:t>
            </a:fld>
            <a:endParaRPr lang="en-US" dirty="0"/>
          </a:p>
        </p:txBody>
      </p:sp>
    </p:spTree>
    <p:extLst>
      <p:ext uri="{BB962C8B-B14F-4D97-AF65-F5344CB8AC3E}">
        <p14:creationId xmlns:p14="http://schemas.microsoft.com/office/powerpoint/2010/main" val="117192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smtClean="0"/>
              <a:t>9/12/2016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7379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smtClean="0"/>
              <a:t>9/12/2016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04653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smtClean="0"/>
              <a:t>9/12/2016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981455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smtClean="0"/>
              <a:t>9/12/2016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62118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smtClean="0"/>
              <a:t>9/12/2016</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57866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smtClean="0"/>
              <a:t>9/12/2016</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67160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smtClean="0"/>
              <a:t>9/12/2016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59506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smtClean="0"/>
              <a:t>9/12/2016</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861091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8.xml"/><Relationship Id="rId1" Type="http://schemas.openxmlformats.org/officeDocument/2006/relationships/video" Target="https://www.youtube.com/embed/hWTFG3J1CP8"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Russian Economics</a:t>
            </a:r>
            <a:endParaRPr lang="en-US" dirty="0"/>
          </a:p>
        </p:txBody>
      </p:sp>
      <p:sp>
        <p:nvSpPr>
          <p:cNvPr id="3" name="Subtitle 2"/>
          <p:cNvSpPr>
            <a:spLocks noGrp="1"/>
          </p:cNvSpPr>
          <p:nvPr>
            <p:ph type="subTitle" idx="1"/>
          </p:nvPr>
        </p:nvSpPr>
        <p:spPr/>
        <p:txBody>
          <a:bodyPr/>
          <a:lstStyle/>
          <a:p>
            <a:pPr algn="ctr"/>
            <a:r>
              <a:rPr lang="en-US" dirty="0" smtClean="0"/>
              <a:t>A look at Socialism and Communism</a:t>
            </a:r>
            <a:endParaRPr lang="en-US" dirty="0"/>
          </a:p>
        </p:txBody>
      </p:sp>
    </p:spTree>
    <p:extLst>
      <p:ext uri="{BB962C8B-B14F-4D97-AF65-F5344CB8AC3E}">
        <p14:creationId xmlns:p14="http://schemas.microsoft.com/office/powerpoint/2010/main" val="17782931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72993" y="111946"/>
            <a:ext cx="10058400" cy="4184845"/>
          </a:xfrm>
        </p:spPr>
        <p:txBody>
          <a:bodyPr>
            <a:normAutofit/>
          </a:bodyPr>
          <a:lstStyle/>
          <a:p>
            <a:pPr marL="342900" indent="-342900">
              <a:buFont typeface="Wingdings" panose="05000000000000000000" pitchFamily="2" charset="2"/>
              <a:buChar char="Ø"/>
            </a:pPr>
            <a:r>
              <a:rPr lang="en-US" b="1" dirty="0" smtClean="0">
                <a:solidFill>
                  <a:schemeClr val="tx1"/>
                </a:solidFill>
              </a:rPr>
              <a:t>Communism - a </a:t>
            </a:r>
            <a:r>
              <a:rPr lang="en-US" b="1" dirty="0">
                <a:solidFill>
                  <a:schemeClr val="tx1"/>
                </a:solidFill>
              </a:rPr>
              <a:t>theory or system of social organization based on the holding of all property in common, actual ownership being ascribed to the community as a whole or to the state. </a:t>
            </a:r>
            <a:endParaRPr lang="en-US" b="1" dirty="0" smtClean="0">
              <a:solidFill>
                <a:schemeClr val="tx1"/>
              </a:solidFill>
            </a:endParaRPr>
          </a:p>
          <a:p>
            <a:pPr marL="342900" indent="-342900">
              <a:buFont typeface="Wingdings" panose="05000000000000000000" pitchFamily="2" charset="2"/>
              <a:buChar char="Ø"/>
            </a:pPr>
            <a:r>
              <a:rPr lang="en-US" b="1" dirty="0" smtClean="0">
                <a:solidFill>
                  <a:schemeClr val="tx1"/>
                </a:solidFill>
              </a:rPr>
              <a:t>Communism (2</a:t>
            </a:r>
            <a:r>
              <a:rPr lang="en-US" b="1" baseline="30000" dirty="0" smtClean="0">
                <a:solidFill>
                  <a:schemeClr val="tx1"/>
                </a:solidFill>
              </a:rPr>
              <a:t>nd</a:t>
            </a:r>
            <a:r>
              <a:rPr lang="en-US" b="1" dirty="0" smtClean="0">
                <a:solidFill>
                  <a:schemeClr val="tx1"/>
                </a:solidFill>
              </a:rPr>
              <a:t> definition)- </a:t>
            </a:r>
            <a:r>
              <a:rPr lang="en-US" b="1" dirty="0">
                <a:solidFill>
                  <a:schemeClr val="tx1"/>
                </a:solidFill>
              </a:rPr>
              <a:t>a system of social organization in which all economic and social activity is controlled by a totalitarian state dominated by a single and self-perpetuating political party.</a:t>
            </a:r>
            <a:endParaRPr lang="en-US" b="1" dirty="0" smtClean="0">
              <a:solidFill>
                <a:schemeClr val="tx1"/>
              </a:solidFill>
            </a:endParaRPr>
          </a:p>
          <a:p>
            <a:pPr marL="285750" indent="-285750">
              <a:buFont typeface="Wingdings" panose="05000000000000000000" pitchFamily="2" charset="2"/>
              <a:buChar char="Ø"/>
            </a:pPr>
            <a:r>
              <a:rPr lang="en-US" b="1" dirty="0" smtClean="0">
                <a:solidFill>
                  <a:schemeClr val="tx1"/>
                </a:solidFill>
              </a:rPr>
              <a:t>The state owns everything from the land to the product. The government a.k.a. the state determines how much you can sell and for how much you can sell it.</a:t>
            </a:r>
            <a:endParaRPr lang="en-US" b="1" dirty="0">
              <a:solidFill>
                <a:schemeClr val="tx1"/>
              </a:solidFill>
            </a:endParaRPr>
          </a:p>
        </p:txBody>
      </p:sp>
      <p:sp>
        <p:nvSpPr>
          <p:cNvPr id="4" name="Title 1"/>
          <p:cNvSpPr>
            <a:spLocks noGrp="1"/>
          </p:cNvSpPr>
          <p:nvPr>
            <p:ph type="title"/>
          </p:nvPr>
        </p:nvSpPr>
        <p:spPr>
          <a:xfrm>
            <a:off x="972993" y="4530318"/>
            <a:ext cx="10058400" cy="1337822"/>
          </a:xfrm>
        </p:spPr>
        <p:txBody>
          <a:bodyPr>
            <a:normAutofit fontScale="90000"/>
          </a:bodyPr>
          <a:lstStyle/>
          <a:p>
            <a:pPr algn="ctr"/>
            <a:r>
              <a:rPr lang="en-US" dirty="0" smtClean="0">
                <a:latin typeface="Times New Roman" panose="02020603050405020304" pitchFamily="18" charset="0"/>
                <a:cs typeface="Times New Roman" panose="02020603050405020304" pitchFamily="18" charset="0"/>
              </a:rPr>
              <a:t>Soviet Russia’s Economics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66192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7791" y="4561489"/>
            <a:ext cx="10058400" cy="1077415"/>
          </a:xfrm>
        </p:spPr>
        <p:txBody>
          <a:bodyPr>
            <a:normAutofit fontScale="90000"/>
          </a:bodyPr>
          <a:lstStyle/>
          <a:p>
            <a:pPr algn="ctr"/>
            <a:r>
              <a:rPr lang="en-US" sz="4000" b="1" dirty="0" smtClean="0">
                <a:latin typeface="Times New Roman" panose="02020603050405020304" pitchFamily="18" charset="0"/>
                <a:cs typeface="Times New Roman" panose="02020603050405020304" pitchFamily="18" charset="0"/>
              </a:rPr>
              <a:t>Difference Between Communism and Socialism</a:t>
            </a:r>
            <a:endParaRPr lang="en-US" sz="4000" b="1" dirty="0">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a:xfrm>
            <a:off x="939624" y="73571"/>
            <a:ext cx="10058400" cy="4109545"/>
          </a:xfrm>
        </p:spPr>
        <p:txBody>
          <a:bodyPr>
            <a:normAutofit/>
          </a:bodyPr>
          <a:lstStyle/>
          <a:p>
            <a:pPr algn="ctr"/>
            <a:r>
              <a:rPr lang="en-US" sz="1800" b="1" dirty="0" smtClean="0">
                <a:solidFill>
                  <a:schemeClr val="tx1"/>
                </a:solidFill>
                <a:latin typeface="Times New Roman" panose="02020603050405020304" pitchFamily="18" charset="0"/>
                <a:cs typeface="Times New Roman" panose="02020603050405020304" pitchFamily="18" charset="0"/>
              </a:rPr>
              <a:t>Communism</a:t>
            </a:r>
          </a:p>
          <a:p>
            <a:pPr marL="285750" indent="-285750">
              <a:buFont typeface="Wingdings" panose="05000000000000000000" pitchFamily="2" charset="2"/>
              <a:buChar char="Ø"/>
            </a:pPr>
            <a:r>
              <a:rPr lang="en-US" sz="1800" b="1" dirty="0" smtClean="0">
                <a:solidFill>
                  <a:schemeClr val="tx1"/>
                </a:solidFill>
                <a:latin typeface="Times New Roman" panose="02020603050405020304" pitchFamily="18" charset="0"/>
                <a:cs typeface="Times New Roman" panose="02020603050405020304" pitchFamily="18" charset="0"/>
              </a:rPr>
              <a:t>In </a:t>
            </a:r>
            <a:r>
              <a:rPr lang="en-US" sz="1800" b="1" dirty="0">
                <a:solidFill>
                  <a:schemeClr val="tx1"/>
                </a:solidFill>
                <a:latin typeface="Times New Roman" panose="02020603050405020304" pitchFamily="18" charset="0"/>
                <a:cs typeface="Times New Roman" panose="02020603050405020304" pitchFamily="18" charset="0"/>
              </a:rPr>
              <a:t>a communist society everything is owned by the working class and everyone works toward the same communal goal. </a:t>
            </a:r>
            <a:endParaRPr lang="en-US" sz="1800" b="1" dirty="0" smtClean="0">
              <a:solidFill>
                <a:schemeClr val="tx1"/>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sz="1800" b="1" dirty="0" smtClean="0">
                <a:solidFill>
                  <a:schemeClr val="tx1"/>
                </a:solidFill>
                <a:latin typeface="Times New Roman" panose="02020603050405020304" pitchFamily="18" charset="0"/>
                <a:cs typeface="Times New Roman" panose="02020603050405020304" pitchFamily="18" charset="0"/>
              </a:rPr>
              <a:t>There </a:t>
            </a:r>
            <a:r>
              <a:rPr lang="en-US" sz="1800" b="1" dirty="0">
                <a:solidFill>
                  <a:schemeClr val="tx1"/>
                </a:solidFill>
                <a:latin typeface="Times New Roman" panose="02020603050405020304" pitchFamily="18" charset="0"/>
                <a:cs typeface="Times New Roman" panose="02020603050405020304" pitchFamily="18" charset="0"/>
              </a:rPr>
              <a:t>are no wealthy and poor classes. Instead, all are equal. </a:t>
            </a:r>
            <a:endParaRPr lang="en-US" sz="1800" b="1" dirty="0" smtClean="0">
              <a:solidFill>
                <a:schemeClr val="tx1"/>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sz="1800" b="1" dirty="0" smtClean="0">
                <a:solidFill>
                  <a:schemeClr val="tx1"/>
                </a:solidFill>
                <a:latin typeface="Times New Roman" panose="02020603050405020304" pitchFamily="18" charset="0"/>
                <a:cs typeface="Times New Roman" panose="02020603050405020304" pitchFamily="18" charset="0"/>
              </a:rPr>
              <a:t>Production </a:t>
            </a:r>
            <a:r>
              <a:rPr lang="en-US" sz="1800" b="1" dirty="0">
                <a:solidFill>
                  <a:schemeClr val="tx1"/>
                </a:solidFill>
                <a:latin typeface="Times New Roman" panose="02020603050405020304" pitchFamily="18" charset="0"/>
                <a:cs typeface="Times New Roman" panose="02020603050405020304" pitchFamily="18" charset="0"/>
              </a:rPr>
              <a:t>from the community is distributed based upon need, not by effort or amount of work</a:t>
            </a:r>
            <a:r>
              <a:rPr lang="en-US" sz="1800" b="1" dirty="0" smtClean="0">
                <a:solidFill>
                  <a:schemeClr val="tx1"/>
                </a:solidFill>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Ø"/>
            </a:pPr>
            <a:r>
              <a:rPr lang="en-US" sz="1800" b="1" dirty="0" smtClean="0">
                <a:solidFill>
                  <a:schemeClr val="tx1"/>
                </a:solidFill>
                <a:latin typeface="Times New Roman" panose="02020603050405020304" pitchFamily="18" charset="0"/>
                <a:cs typeface="Times New Roman" panose="02020603050405020304" pitchFamily="18" charset="0"/>
              </a:rPr>
              <a:t> </a:t>
            </a:r>
            <a:r>
              <a:rPr lang="en-US" sz="1800" b="1" dirty="0">
                <a:solidFill>
                  <a:schemeClr val="tx1"/>
                </a:solidFill>
                <a:latin typeface="Times New Roman" panose="02020603050405020304" pitchFamily="18" charset="0"/>
                <a:cs typeface="Times New Roman" panose="02020603050405020304" pitchFamily="18" charset="0"/>
              </a:rPr>
              <a:t>It is expected that basic needs for each worker are met by the community, and there is no more to be obtained through working more than what is </a:t>
            </a:r>
            <a:r>
              <a:rPr lang="en-US" sz="1800" b="1" dirty="0" smtClean="0">
                <a:solidFill>
                  <a:schemeClr val="tx1"/>
                </a:solidFill>
                <a:latin typeface="Times New Roman" panose="02020603050405020304" pitchFamily="18" charset="0"/>
                <a:cs typeface="Times New Roman" panose="02020603050405020304" pitchFamily="18" charset="0"/>
              </a:rPr>
              <a:t>required.</a:t>
            </a:r>
          </a:p>
          <a:p>
            <a:pPr marL="285750" indent="-285750">
              <a:buFont typeface="Wingdings" panose="05000000000000000000" pitchFamily="2" charset="2"/>
              <a:buChar char="Ø"/>
            </a:pPr>
            <a:endParaRPr lang="en-US" sz="1800" b="1" dirty="0">
              <a:solidFill>
                <a:schemeClr val="tx1"/>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13275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5446" y="4508938"/>
            <a:ext cx="10058400" cy="1108946"/>
          </a:xfrm>
        </p:spPr>
        <p:txBody>
          <a:bodyPr>
            <a:normAutofit/>
          </a:bodyPr>
          <a:lstStyle/>
          <a:p>
            <a:pPr algn="ctr"/>
            <a:r>
              <a:rPr lang="en-US" sz="4000" dirty="0" smtClean="0">
                <a:latin typeface="Times New Roman" panose="02020603050405020304" pitchFamily="18" charset="0"/>
                <a:cs typeface="Times New Roman" panose="02020603050405020304" pitchFamily="18" charset="0"/>
              </a:rPr>
              <a:t>Difference Between Communism and Socialism</a:t>
            </a:r>
            <a:endParaRPr lang="en-US" sz="4000" dirty="0">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a:xfrm>
            <a:off x="1339018" y="126124"/>
            <a:ext cx="10058400" cy="4288221"/>
          </a:xfrm>
        </p:spPr>
        <p:txBody>
          <a:bodyPr>
            <a:noAutofit/>
          </a:bodyPr>
          <a:lstStyle/>
          <a:p>
            <a:pPr algn="ctr"/>
            <a:r>
              <a:rPr lang="en-US" sz="1600" b="1" dirty="0" smtClean="0">
                <a:solidFill>
                  <a:schemeClr val="tx1"/>
                </a:solidFill>
                <a:latin typeface="Times New Roman" panose="02020603050405020304" pitchFamily="18" charset="0"/>
                <a:cs typeface="Times New Roman" panose="02020603050405020304" pitchFamily="18" charset="0"/>
              </a:rPr>
              <a:t>Socialism</a:t>
            </a:r>
          </a:p>
          <a:p>
            <a:pPr marL="342900" indent="-342900">
              <a:buFont typeface="Wingdings" panose="05000000000000000000" pitchFamily="2" charset="2"/>
              <a:buChar char="Ø"/>
            </a:pPr>
            <a:r>
              <a:rPr lang="en-US" sz="1600" b="1" dirty="0" smtClean="0">
                <a:solidFill>
                  <a:schemeClr val="tx1"/>
                </a:solidFill>
                <a:latin typeface="Times New Roman" panose="02020603050405020304" pitchFamily="18" charset="0"/>
                <a:cs typeface="Times New Roman" panose="02020603050405020304" pitchFamily="18" charset="0"/>
              </a:rPr>
              <a:t>Socialism </a:t>
            </a:r>
            <a:r>
              <a:rPr lang="en-US" sz="1600" b="1" dirty="0">
                <a:solidFill>
                  <a:schemeClr val="tx1"/>
                </a:solidFill>
                <a:latin typeface="Times New Roman" panose="02020603050405020304" pitchFamily="18" charset="0"/>
                <a:cs typeface="Times New Roman" panose="02020603050405020304" pitchFamily="18" charset="0"/>
              </a:rPr>
              <a:t>shares similarities to communism but to a lesser extreme. </a:t>
            </a:r>
            <a:endParaRPr lang="en-US" sz="1600" b="1" dirty="0" smtClean="0">
              <a:solidFill>
                <a:schemeClr val="tx1"/>
              </a:solidFill>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US" sz="1600" b="1" dirty="0" smtClean="0">
                <a:solidFill>
                  <a:schemeClr val="tx1"/>
                </a:solidFill>
                <a:latin typeface="Times New Roman" panose="02020603050405020304" pitchFamily="18" charset="0"/>
                <a:cs typeface="Times New Roman" panose="02020603050405020304" pitchFamily="18" charset="0"/>
              </a:rPr>
              <a:t>As </a:t>
            </a:r>
            <a:r>
              <a:rPr lang="en-US" sz="1600" b="1" dirty="0">
                <a:solidFill>
                  <a:schemeClr val="tx1"/>
                </a:solidFill>
                <a:latin typeface="Times New Roman" panose="02020603050405020304" pitchFamily="18" charset="0"/>
                <a:cs typeface="Times New Roman" panose="02020603050405020304" pitchFamily="18" charset="0"/>
              </a:rPr>
              <a:t>in communism, equality is the main focus. Instead of the workers owning the facilities and tools for production, workers are paid and allowed to spend their wages as they choose, while the governing body owns and operates the means of production for the benefit of the working class. </a:t>
            </a:r>
            <a:endParaRPr lang="en-US" sz="1600" b="1" dirty="0" smtClean="0">
              <a:solidFill>
                <a:schemeClr val="tx1"/>
              </a:solidFill>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US" sz="1600" b="1" dirty="0" smtClean="0">
                <a:solidFill>
                  <a:schemeClr val="tx1"/>
                </a:solidFill>
                <a:latin typeface="Times New Roman" panose="02020603050405020304" pitchFamily="18" charset="0"/>
                <a:cs typeface="Times New Roman" panose="02020603050405020304" pitchFamily="18" charset="0"/>
              </a:rPr>
              <a:t>Each </a:t>
            </a:r>
            <a:r>
              <a:rPr lang="en-US" sz="1600" b="1" dirty="0">
                <a:solidFill>
                  <a:schemeClr val="tx1"/>
                </a:solidFill>
                <a:latin typeface="Times New Roman" panose="02020603050405020304" pitchFamily="18" charset="0"/>
                <a:cs typeface="Times New Roman" panose="02020603050405020304" pitchFamily="18" charset="0"/>
              </a:rPr>
              <a:t>worker is provided with necessities so he is able to produce without worry for his basic needs. </a:t>
            </a:r>
            <a:endParaRPr lang="en-US" sz="1600" b="1" dirty="0" smtClean="0">
              <a:solidFill>
                <a:schemeClr val="tx1"/>
              </a:solidFill>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US" sz="1600" b="1" dirty="0" smtClean="0">
                <a:solidFill>
                  <a:schemeClr val="tx1"/>
                </a:solidFill>
                <a:latin typeface="Times New Roman" panose="02020603050405020304" pitchFamily="18" charset="0"/>
                <a:cs typeface="Times New Roman" panose="02020603050405020304" pitchFamily="18" charset="0"/>
              </a:rPr>
              <a:t>Still</a:t>
            </a:r>
            <a:r>
              <a:rPr lang="en-US" sz="1600" b="1" dirty="0">
                <a:solidFill>
                  <a:schemeClr val="tx1"/>
                </a:solidFill>
                <a:latin typeface="Times New Roman" panose="02020603050405020304" pitchFamily="18" charset="0"/>
                <a:cs typeface="Times New Roman" panose="02020603050405020304" pitchFamily="18" charset="0"/>
              </a:rPr>
              <a:t>, advancement and production are limited because there is no incentive to achieve more. </a:t>
            </a:r>
            <a:endParaRPr lang="en-US" sz="1600" b="1" dirty="0" smtClean="0">
              <a:solidFill>
                <a:schemeClr val="tx1"/>
              </a:solidFill>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US" sz="1600" b="1" dirty="0" smtClean="0">
                <a:solidFill>
                  <a:schemeClr val="tx1"/>
                </a:solidFill>
                <a:latin typeface="Times New Roman" panose="02020603050405020304" pitchFamily="18" charset="0"/>
                <a:cs typeface="Times New Roman" panose="02020603050405020304" pitchFamily="18" charset="0"/>
              </a:rPr>
              <a:t>Without </a:t>
            </a:r>
            <a:r>
              <a:rPr lang="en-US" sz="1600" b="1" dirty="0">
                <a:solidFill>
                  <a:schemeClr val="tx1"/>
                </a:solidFill>
                <a:latin typeface="Times New Roman" panose="02020603050405020304" pitchFamily="18" charset="0"/>
                <a:cs typeface="Times New Roman" panose="02020603050405020304" pitchFamily="18" charset="0"/>
              </a:rPr>
              <a:t>motivation to succeed, such as the ability to own an income-producing business, workers' human instincts prohibit drive and desire that is produced through such incentives.</a:t>
            </a:r>
          </a:p>
          <a:p>
            <a:pPr marL="342900" indent="-342900">
              <a:buFont typeface="Wingdings" panose="05000000000000000000" pitchFamily="2" charset="2"/>
              <a:buChar char="Ø"/>
            </a:pPr>
            <a:endParaRPr lang="en-US" sz="1600" dirty="0"/>
          </a:p>
        </p:txBody>
      </p:sp>
    </p:spTree>
    <p:extLst>
      <p:ext uri="{BB962C8B-B14F-4D97-AF65-F5344CB8AC3E}">
        <p14:creationId xmlns:p14="http://schemas.microsoft.com/office/powerpoint/2010/main" val="252203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2384" y="4540468"/>
            <a:ext cx="10058400" cy="1129967"/>
          </a:xfrm>
        </p:spPr>
        <p:txBody>
          <a:bodyPr>
            <a:normAutofit/>
          </a:bodyPr>
          <a:lstStyle/>
          <a:p>
            <a:pPr algn="ctr"/>
            <a:r>
              <a:rPr lang="en-US" sz="6000" dirty="0" smtClean="0">
                <a:latin typeface="Times New Roman" panose="02020603050405020304" pitchFamily="18" charset="0"/>
                <a:cs typeface="Times New Roman" panose="02020603050405020304" pitchFamily="18" charset="0"/>
              </a:rPr>
              <a:t>Stalin’s Five Year Plans</a:t>
            </a:r>
            <a:endParaRPr lang="en-US" sz="6000" dirty="0">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a:xfrm>
            <a:off x="908094" y="984714"/>
            <a:ext cx="10058400" cy="3208914"/>
          </a:xfrm>
        </p:spPr>
        <p:txBody>
          <a:bodyPr>
            <a:normAutofit fontScale="92500" lnSpcReduction="10000"/>
          </a:bodyPr>
          <a:lstStyle/>
          <a:p>
            <a:pPr algn="ctr"/>
            <a:r>
              <a:rPr lang="en-US" b="1" dirty="0">
                <a:solidFill>
                  <a:schemeClr val="tx1"/>
                </a:solidFill>
              </a:rPr>
              <a:t>Stalin’s five year plans and it’s problems</a:t>
            </a:r>
          </a:p>
          <a:p>
            <a:pPr marL="342900" indent="-342900">
              <a:buFont typeface="Wingdings" panose="05000000000000000000" pitchFamily="2" charset="2"/>
              <a:buChar char="Ø"/>
            </a:pPr>
            <a:r>
              <a:rPr lang="en-US" b="1" dirty="0">
                <a:solidFill>
                  <a:schemeClr val="tx1"/>
                </a:solidFill>
              </a:rPr>
              <a:t>Russian goals were set to high to meet</a:t>
            </a:r>
          </a:p>
          <a:p>
            <a:pPr marL="342900" indent="-342900">
              <a:buFont typeface="Wingdings" panose="05000000000000000000" pitchFamily="2" charset="2"/>
              <a:buChar char="Ø"/>
            </a:pPr>
            <a:r>
              <a:rPr lang="en-US" b="1" dirty="0">
                <a:solidFill>
                  <a:schemeClr val="tx1"/>
                </a:solidFill>
              </a:rPr>
              <a:t>Failure resulted in wage cuts, or increased goals</a:t>
            </a:r>
          </a:p>
          <a:p>
            <a:pPr marL="342900" indent="-342900">
              <a:buFont typeface="Wingdings" panose="05000000000000000000" pitchFamily="2" charset="2"/>
              <a:buChar char="Ø"/>
            </a:pPr>
            <a:r>
              <a:rPr lang="en-US" b="1" dirty="0">
                <a:solidFill>
                  <a:schemeClr val="tx1"/>
                </a:solidFill>
              </a:rPr>
              <a:t>Heavy regulations were forced upon every industry, farm, and worker, creating no realistic way for the workers to achieve their goals.</a:t>
            </a:r>
          </a:p>
          <a:p>
            <a:pPr marL="342900" indent="-342900">
              <a:buFont typeface="Wingdings" panose="05000000000000000000" pitchFamily="2" charset="2"/>
              <a:buChar char="Ø"/>
            </a:pPr>
            <a:r>
              <a:rPr lang="en-US" b="1" dirty="0">
                <a:solidFill>
                  <a:schemeClr val="tx1"/>
                </a:solidFill>
              </a:rPr>
              <a:t>The state </a:t>
            </a:r>
            <a:r>
              <a:rPr lang="en-US" b="1" dirty="0" smtClean="0">
                <a:solidFill>
                  <a:schemeClr val="tx1"/>
                </a:solidFill>
              </a:rPr>
              <a:t>made </a:t>
            </a:r>
            <a:r>
              <a:rPr lang="en-US" b="1" dirty="0">
                <a:solidFill>
                  <a:schemeClr val="tx1"/>
                </a:solidFill>
              </a:rPr>
              <a:t>all decisions on all things, which in many cases the state had little to no knowledge of.</a:t>
            </a:r>
          </a:p>
          <a:p>
            <a:endParaRPr lang="en-US" dirty="0"/>
          </a:p>
        </p:txBody>
      </p:sp>
    </p:spTree>
    <p:extLst>
      <p:ext uri="{BB962C8B-B14F-4D97-AF65-F5344CB8AC3E}">
        <p14:creationId xmlns:p14="http://schemas.microsoft.com/office/powerpoint/2010/main" val="37363822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Soviet Russia’s Economics</a:t>
            </a:r>
            <a:endParaRPr lang="en-US" dirty="0"/>
          </a:p>
        </p:txBody>
      </p:sp>
      <p:pic>
        <p:nvPicPr>
          <p:cNvPr id="6" name="hWTFG3J1CP8"/>
          <p:cNvPicPr>
            <a:picLocks noGrp="1" noRot="1" noChangeAspect="1"/>
          </p:cNvPicPr>
          <p:nvPr>
            <p:ph idx="1"/>
            <a:videoFile r:link="rId1"/>
          </p:nvPr>
        </p:nvPicPr>
        <p:blipFill>
          <a:blip r:embed="rId3"/>
          <a:stretch>
            <a:fillRect/>
          </a:stretch>
        </p:blipFill>
        <p:spPr>
          <a:xfrm>
            <a:off x="4100945" y="21143"/>
            <a:ext cx="8089371" cy="6858000"/>
          </a:xfrm>
          <a:prstGeom prst="rect">
            <a:avLst/>
          </a:prstGeom>
        </p:spPr>
      </p:pic>
      <p:sp>
        <p:nvSpPr>
          <p:cNvPr id="4" name="Text Placeholder 3"/>
          <p:cNvSpPr>
            <a:spLocks noGrp="1"/>
          </p:cNvSpPr>
          <p:nvPr>
            <p:ph type="body" sz="half" idx="2"/>
          </p:nvPr>
        </p:nvSpPr>
        <p:spPr/>
        <p:txBody>
          <a:bodyPr/>
          <a:lstStyle/>
          <a:p>
            <a:r>
              <a:rPr lang="en-US" dirty="0" smtClean="0"/>
              <a:t>A great summary of the Russian economy, and peoples mind set toward Capitalism. All done to the tone of Tetris.</a:t>
            </a:r>
            <a:endParaRPr lang="en-US" dirty="0"/>
          </a:p>
        </p:txBody>
      </p:sp>
    </p:spTree>
    <p:extLst>
      <p:ext uri="{BB962C8B-B14F-4D97-AF65-F5344CB8AC3E}">
        <p14:creationId xmlns:p14="http://schemas.microsoft.com/office/powerpoint/2010/main" val="41972944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4394446"/>
            <a:ext cx="10058400" cy="827310"/>
          </a:xfrm>
        </p:spPr>
        <p:txBody>
          <a:bodyPr>
            <a:normAutofit/>
          </a:bodyPr>
          <a:lstStyle/>
          <a:p>
            <a:pPr algn="ctr"/>
            <a:r>
              <a:rPr lang="en-US" sz="3200" b="1" dirty="0" smtClean="0">
                <a:solidFill>
                  <a:schemeClr val="tx1"/>
                </a:solidFill>
                <a:latin typeface="Times New Roman" panose="02020603050405020304" pitchFamily="18" charset="0"/>
                <a:cs typeface="Times New Roman" panose="02020603050405020304" pitchFamily="18" charset="0"/>
              </a:rPr>
              <a:t>Soviet Russia’s Economics</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097280" y="123317"/>
            <a:ext cx="10058400" cy="4155720"/>
          </a:xfrm>
        </p:spPr>
        <p:txBody>
          <a:bodyPr>
            <a:normAutofit/>
          </a:bodyPr>
          <a:lstStyle/>
          <a:p>
            <a:pPr algn="ctr"/>
            <a:r>
              <a:rPr lang="en-US" sz="1600" b="1" dirty="0" smtClean="0">
                <a:solidFill>
                  <a:schemeClr val="tx1"/>
                </a:solidFill>
              </a:rPr>
              <a:t>Why Socialism always fails</a:t>
            </a:r>
          </a:p>
          <a:p>
            <a:pPr marL="285750" indent="-285750">
              <a:buFont typeface="Wingdings" panose="05000000000000000000" pitchFamily="2" charset="2"/>
              <a:buChar char="Ø"/>
            </a:pPr>
            <a:r>
              <a:rPr lang="en-US" sz="1600" b="1" dirty="0" smtClean="0">
                <a:solidFill>
                  <a:schemeClr val="tx1"/>
                </a:solidFill>
              </a:rPr>
              <a:t>The state makes all the economic decisions for every industry, and company</a:t>
            </a:r>
          </a:p>
          <a:p>
            <a:pPr marL="285750" indent="-285750">
              <a:buFont typeface="Wingdings" panose="05000000000000000000" pitchFamily="2" charset="2"/>
              <a:buChar char="Ø"/>
            </a:pPr>
            <a:r>
              <a:rPr lang="en-US" sz="1600" b="1" dirty="0" smtClean="0">
                <a:solidFill>
                  <a:schemeClr val="tx1"/>
                </a:solidFill>
              </a:rPr>
              <a:t>Over regulation</a:t>
            </a:r>
          </a:p>
          <a:p>
            <a:pPr marL="285750" indent="-285750">
              <a:buFont typeface="Wingdings" panose="05000000000000000000" pitchFamily="2" charset="2"/>
              <a:buChar char="Ø"/>
            </a:pPr>
            <a:r>
              <a:rPr lang="en-US" sz="1600" b="1" dirty="0" smtClean="0">
                <a:solidFill>
                  <a:schemeClr val="tx1"/>
                </a:solidFill>
              </a:rPr>
              <a:t>Commands the actions of the people in the economy</a:t>
            </a:r>
          </a:p>
          <a:p>
            <a:pPr marL="285750" indent="-285750">
              <a:buFont typeface="Wingdings" panose="05000000000000000000" pitchFamily="2" charset="2"/>
              <a:buChar char="Ø"/>
            </a:pPr>
            <a:r>
              <a:rPr lang="en-US" sz="1600" b="1" dirty="0" smtClean="0">
                <a:solidFill>
                  <a:schemeClr val="tx1"/>
                </a:solidFill>
              </a:rPr>
              <a:t>No reward for hard work or extra schooling</a:t>
            </a:r>
          </a:p>
          <a:p>
            <a:pPr marL="285750" indent="-285750">
              <a:buFont typeface="Wingdings" panose="05000000000000000000" pitchFamily="2" charset="2"/>
              <a:buChar char="Ø"/>
            </a:pPr>
            <a:r>
              <a:rPr lang="en-US" sz="1600" b="1" dirty="0" smtClean="0">
                <a:solidFill>
                  <a:schemeClr val="tx1"/>
                </a:solidFill>
              </a:rPr>
              <a:t>Any idea created belongs to the state as a whole</a:t>
            </a:r>
          </a:p>
          <a:p>
            <a:pPr marL="285750" indent="-285750">
              <a:buFont typeface="Wingdings" panose="05000000000000000000" pitchFamily="2" charset="2"/>
              <a:buChar char="Ø"/>
            </a:pPr>
            <a:r>
              <a:rPr lang="en-US" sz="1600" b="1" dirty="0" smtClean="0">
                <a:solidFill>
                  <a:schemeClr val="tx1"/>
                </a:solidFill>
              </a:rPr>
              <a:t>The very </a:t>
            </a:r>
            <a:r>
              <a:rPr lang="en-US" sz="1600" b="1" dirty="0">
                <a:solidFill>
                  <a:schemeClr val="tx1"/>
                </a:solidFill>
              </a:rPr>
              <a:t>nature discourages </a:t>
            </a:r>
            <a:r>
              <a:rPr lang="en-US" sz="1600" b="1" dirty="0" smtClean="0">
                <a:solidFill>
                  <a:schemeClr val="tx1"/>
                </a:solidFill>
              </a:rPr>
              <a:t>entrepreneurship</a:t>
            </a:r>
          </a:p>
          <a:p>
            <a:pPr marL="285750" indent="-285750">
              <a:buFont typeface="Wingdings" panose="05000000000000000000" pitchFamily="2" charset="2"/>
              <a:buChar char="Ø"/>
            </a:pPr>
            <a:r>
              <a:rPr lang="en-US" sz="1600" b="1" dirty="0" smtClean="0">
                <a:solidFill>
                  <a:schemeClr val="tx1"/>
                </a:solidFill>
              </a:rPr>
              <a:t>There is zero benefit to work hard and make money which </a:t>
            </a:r>
            <a:r>
              <a:rPr lang="en-US" sz="1600" b="1" smtClean="0">
                <a:solidFill>
                  <a:schemeClr val="tx1"/>
                </a:solidFill>
              </a:rPr>
              <a:t>also means </a:t>
            </a:r>
            <a:r>
              <a:rPr lang="en-US" sz="1600" b="1" dirty="0" smtClean="0">
                <a:solidFill>
                  <a:schemeClr val="tx1"/>
                </a:solidFill>
              </a:rPr>
              <a:t>technology, innovation, and creativity are destroyed</a:t>
            </a:r>
          </a:p>
          <a:p>
            <a:pPr marL="285750" indent="-285750">
              <a:buFont typeface="Wingdings" panose="05000000000000000000" pitchFamily="2" charset="2"/>
              <a:buChar char="Ø"/>
            </a:pPr>
            <a:r>
              <a:rPr lang="en-US" sz="1600" b="1" dirty="0" smtClean="0">
                <a:solidFill>
                  <a:schemeClr val="tx1"/>
                </a:solidFill>
              </a:rPr>
              <a:t>Creates a slow moving, stagnant economy, and has little to no avenues for relief when recessions happen</a:t>
            </a:r>
          </a:p>
          <a:p>
            <a:pPr marL="285750" indent="-285750">
              <a:buFont typeface="Wingdings" panose="05000000000000000000" pitchFamily="2" charset="2"/>
              <a:buChar char="Ø"/>
            </a:pPr>
            <a:endParaRPr lang="en-US" sz="1600" b="1" dirty="0" smtClean="0">
              <a:solidFill>
                <a:schemeClr val="tx1"/>
              </a:solidFill>
            </a:endParaRPr>
          </a:p>
          <a:p>
            <a:pPr marL="285750" indent="-285750">
              <a:buFont typeface="Wingdings" panose="05000000000000000000" pitchFamily="2" charset="2"/>
              <a:buChar char="Ø"/>
            </a:pPr>
            <a:endParaRPr lang="en-US" sz="1600" b="1" dirty="0">
              <a:solidFill>
                <a:schemeClr val="tx1"/>
              </a:solidFill>
            </a:endParaRPr>
          </a:p>
        </p:txBody>
      </p:sp>
    </p:spTree>
    <p:extLst>
      <p:ext uri="{BB962C8B-B14F-4D97-AF65-F5344CB8AC3E}">
        <p14:creationId xmlns:p14="http://schemas.microsoft.com/office/powerpoint/2010/main" val="763493649"/>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328</TotalTime>
  <Words>530</Words>
  <Application>Microsoft Office PowerPoint</Application>
  <PresentationFormat>Custom</PresentationFormat>
  <Paragraphs>37</Paragraphs>
  <Slides>7</Slides>
  <Notes>0</Notes>
  <HiddenSlides>0</HiddenSlides>
  <MMClips>1</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Retrospect</vt:lpstr>
      <vt:lpstr>Russian Economics</vt:lpstr>
      <vt:lpstr>Soviet Russia’s Economics</vt:lpstr>
      <vt:lpstr>Difference Between Communism and Socialism</vt:lpstr>
      <vt:lpstr>Difference Between Communism and Socialism</vt:lpstr>
      <vt:lpstr>Stalin’s Five Year Plans</vt:lpstr>
      <vt:lpstr>Soviet Russia’s Economics</vt:lpstr>
      <vt:lpstr>Soviet Russia’s Economics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Russian Economics</dc:title>
  <dc:creator>Microsoft account</dc:creator>
  <cp:lastModifiedBy>Anthony Manna</cp:lastModifiedBy>
  <cp:revision>18</cp:revision>
  <dcterms:created xsi:type="dcterms:W3CDTF">2015-10-12T00:21:35Z</dcterms:created>
  <dcterms:modified xsi:type="dcterms:W3CDTF">2016-09-12T21:10:07Z</dcterms:modified>
</cp:coreProperties>
</file>