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6" d="100"/>
          <a:sy n="46" d="100"/>
        </p:scale>
        <p:origin x="-1848" y="-10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Executive Branch and the Bureaucracy</a:t>
            </a:r>
          </a:p>
        </p:txBody>
      </p:sp>
      <p:sp>
        <p:nvSpPr>
          <p:cNvPr id="3" name="Subtitle 2"/>
          <p:cNvSpPr>
            <a:spLocks noGrp="1"/>
          </p:cNvSpPr>
          <p:nvPr>
            <p:ph type="subTitle" idx="1"/>
          </p:nvPr>
        </p:nvSpPr>
        <p:spPr/>
        <p:txBody>
          <a:bodyPr/>
          <a:lstStyle/>
          <a:p>
            <a:r>
              <a:rPr lang="en-US" dirty="0"/>
              <a:t>A look at the Presidents branch</a:t>
            </a:r>
          </a:p>
        </p:txBody>
      </p:sp>
    </p:spTree>
    <p:extLst>
      <p:ext uri="{BB962C8B-B14F-4D97-AF65-F5344CB8AC3E}">
        <p14:creationId xmlns:p14="http://schemas.microsoft.com/office/powerpoint/2010/main" val="998057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68649"/>
          </a:xfrm>
        </p:spPr>
        <p:txBody>
          <a:bodyPr>
            <a:normAutofit fontScale="90000"/>
          </a:bodyPr>
          <a:lstStyle/>
          <a:p>
            <a:r>
              <a:rPr lang="en-US" sz="4400" dirty="0"/>
              <a:t>Presidential Character</a:t>
            </a:r>
          </a:p>
        </p:txBody>
      </p:sp>
      <p:sp>
        <p:nvSpPr>
          <p:cNvPr id="3" name="Content Placeholder 2"/>
          <p:cNvSpPr>
            <a:spLocks noGrp="1"/>
          </p:cNvSpPr>
          <p:nvPr>
            <p:ph idx="1"/>
          </p:nvPr>
        </p:nvSpPr>
        <p:spPr>
          <a:xfrm>
            <a:off x="956441" y="998483"/>
            <a:ext cx="10846676" cy="5728138"/>
          </a:xfrm>
        </p:spPr>
        <p:txBody>
          <a:bodyPr>
            <a:normAutofit/>
          </a:bodyPr>
          <a:lstStyle/>
          <a:p>
            <a:pPr>
              <a:lnSpc>
                <a:spcPct val="100000"/>
              </a:lnSpc>
              <a:spcBef>
                <a:spcPts val="0"/>
              </a:spcBef>
            </a:pPr>
            <a:r>
              <a:rPr lang="en-US" sz="2400" dirty="0"/>
              <a:t>Four types of presidential characteristics help determine how they felt about the office</a:t>
            </a:r>
            <a:r>
              <a:rPr lang="en-US" sz="2200" dirty="0"/>
              <a:t>. They are:</a:t>
            </a:r>
          </a:p>
          <a:p>
            <a:pPr lvl="1">
              <a:lnSpc>
                <a:spcPct val="100000"/>
              </a:lnSpc>
              <a:spcBef>
                <a:spcPts val="0"/>
              </a:spcBef>
            </a:pPr>
            <a:r>
              <a:rPr lang="en-US" sz="2200" b="1" dirty="0"/>
              <a:t>Active positive</a:t>
            </a:r>
          </a:p>
          <a:p>
            <a:pPr lvl="2">
              <a:lnSpc>
                <a:spcPct val="100000"/>
              </a:lnSpc>
              <a:spcBef>
                <a:spcPts val="0"/>
              </a:spcBef>
            </a:pPr>
            <a:r>
              <a:rPr lang="en-US" sz="2000" dirty="0"/>
              <a:t>Takes pleasure in the work of the office, easily adjusts to new situations and is confident in himself (FDR, Truman, Kennedy, Ford, Carter, Bush 43)</a:t>
            </a:r>
          </a:p>
          <a:p>
            <a:pPr lvl="1">
              <a:lnSpc>
                <a:spcPct val="100000"/>
              </a:lnSpc>
              <a:spcBef>
                <a:spcPts val="0"/>
              </a:spcBef>
            </a:pPr>
            <a:r>
              <a:rPr lang="en-US" sz="2200" b="1" dirty="0"/>
              <a:t>Active negative</a:t>
            </a:r>
          </a:p>
          <a:p>
            <a:pPr lvl="2">
              <a:lnSpc>
                <a:spcPct val="100000"/>
              </a:lnSpc>
              <a:spcBef>
                <a:spcPts val="0"/>
              </a:spcBef>
            </a:pPr>
            <a:r>
              <a:rPr lang="en-US" sz="2000" dirty="0"/>
              <a:t>Hard worker but doesn't enjoy the work, insecure in the position, may be obsessive or antagonistic (Wilson, Hoover, LBJ, Nixon)</a:t>
            </a:r>
          </a:p>
          <a:p>
            <a:pPr lvl="1">
              <a:lnSpc>
                <a:spcPct val="100000"/>
              </a:lnSpc>
              <a:spcBef>
                <a:spcPts val="0"/>
              </a:spcBef>
            </a:pPr>
            <a:r>
              <a:rPr lang="en-US" sz="2200" b="1" dirty="0"/>
              <a:t>Passive positive </a:t>
            </a:r>
          </a:p>
          <a:p>
            <a:pPr lvl="2">
              <a:lnSpc>
                <a:spcPct val="100000"/>
              </a:lnSpc>
              <a:spcBef>
                <a:spcPts val="0"/>
              </a:spcBef>
            </a:pPr>
            <a:r>
              <a:rPr lang="en-US" sz="2000" dirty="0"/>
              <a:t>Easygoing, wanting agreement from others with no dissent, may be overly confident (Taft, Harding, Reagan)</a:t>
            </a:r>
          </a:p>
          <a:p>
            <a:pPr lvl="1">
              <a:lnSpc>
                <a:spcPct val="100000"/>
              </a:lnSpc>
              <a:spcBef>
                <a:spcPts val="0"/>
              </a:spcBef>
            </a:pPr>
            <a:r>
              <a:rPr lang="en-US" sz="2200" b="1" dirty="0"/>
              <a:t>Passive negative </a:t>
            </a:r>
          </a:p>
          <a:p>
            <a:pPr lvl="2">
              <a:lnSpc>
                <a:spcPct val="100000"/>
              </a:lnSpc>
              <a:spcBef>
                <a:spcPts val="0"/>
              </a:spcBef>
            </a:pPr>
            <a:r>
              <a:rPr lang="en-US" sz="2000" dirty="0"/>
              <a:t>Dislikes politics and tends to withdraw from close relationships (Coolidge, Eisenhower)</a:t>
            </a:r>
          </a:p>
        </p:txBody>
      </p:sp>
    </p:spTree>
    <p:extLst>
      <p:ext uri="{BB962C8B-B14F-4D97-AF65-F5344CB8AC3E}">
        <p14:creationId xmlns:p14="http://schemas.microsoft.com/office/powerpoint/2010/main" val="176326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52732"/>
          </a:xfrm>
        </p:spPr>
        <p:txBody>
          <a:bodyPr>
            <a:normAutofit/>
          </a:bodyPr>
          <a:lstStyle/>
          <a:p>
            <a:r>
              <a:rPr lang="en-US" sz="4800" dirty="0"/>
              <a:t>The Bureaucracy</a:t>
            </a:r>
          </a:p>
        </p:txBody>
      </p:sp>
      <p:sp>
        <p:nvSpPr>
          <p:cNvPr id="3" name="Content Placeholder 2"/>
          <p:cNvSpPr>
            <a:spLocks noGrp="1"/>
          </p:cNvSpPr>
          <p:nvPr>
            <p:ph idx="1"/>
          </p:nvPr>
        </p:nvSpPr>
        <p:spPr>
          <a:xfrm>
            <a:off x="966953" y="1072055"/>
            <a:ext cx="10815144" cy="5644055"/>
          </a:xfrm>
        </p:spPr>
        <p:txBody>
          <a:bodyPr>
            <a:normAutofit/>
          </a:bodyPr>
          <a:lstStyle/>
          <a:p>
            <a:pPr>
              <a:lnSpc>
                <a:spcPct val="100000"/>
              </a:lnSpc>
              <a:spcBef>
                <a:spcPts val="0"/>
              </a:spcBef>
            </a:pPr>
            <a:r>
              <a:rPr lang="en-US" sz="2400" dirty="0"/>
              <a:t>The bureaucracy of the federal government is the single largest in the United States, with 2.8 Million employees. Bureaucracy generally follows three basic principles:</a:t>
            </a:r>
          </a:p>
          <a:p>
            <a:pPr lvl="1">
              <a:lnSpc>
                <a:spcPct val="100000"/>
              </a:lnSpc>
              <a:spcBef>
                <a:spcPts val="0"/>
              </a:spcBef>
            </a:pPr>
            <a:r>
              <a:rPr lang="en-US" sz="2200" b="1" dirty="0"/>
              <a:t>Hierarchical authority </a:t>
            </a:r>
          </a:p>
          <a:p>
            <a:pPr lvl="2">
              <a:lnSpc>
                <a:spcPct val="100000"/>
              </a:lnSpc>
              <a:spcBef>
                <a:spcPts val="0"/>
              </a:spcBef>
            </a:pPr>
            <a:r>
              <a:rPr lang="en-US" sz="2000" dirty="0"/>
              <a:t>Similar to a pyramid, with those at the top having authority over those below</a:t>
            </a:r>
          </a:p>
          <a:p>
            <a:pPr lvl="1">
              <a:lnSpc>
                <a:spcPct val="100000"/>
              </a:lnSpc>
              <a:spcBef>
                <a:spcPts val="0"/>
              </a:spcBef>
            </a:pPr>
            <a:r>
              <a:rPr lang="en-US" sz="2200" b="1" dirty="0"/>
              <a:t>Job Specialization</a:t>
            </a:r>
          </a:p>
          <a:p>
            <a:pPr lvl="2">
              <a:lnSpc>
                <a:spcPct val="100000"/>
              </a:lnSpc>
              <a:spcBef>
                <a:spcPts val="0"/>
              </a:spcBef>
            </a:pPr>
            <a:r>
              <a:rPr lang="en-US" sz="2000" dirty="0"/>
              <a:t>Each worker has defined duties and responsibilities, a division of labor among workers</a:t>
            </a:r>
          </a:p>
          <a:p>
            <a:pPr lvl="1">
              <a:lnSpc>
                <a:spcPct val="100000"/>
              </a:lnSpc>
              <a:spcBef>
                <a:spcPts val="0"/>
              </a:spcBef>
            </a:pPr>
            <a:r>
              <a:rPr lang="en-US" sz="2200" b="1" dirty="0"/>
              <a:t>Formal Rules</a:t>
            </a:r>
          </a:p>
          <a:p>
            <a:pPr lvl="2">
              <a:lnSpc>
                <a:spcPct val="100000"/>
              </a:lnSpc>
              <a:spcBef>
                <a:spcPts val="0"/>
              </a:spcBef>
            </a:pPr>
            <a:r>
              <a:rPr lang="en-US" sz="2000" dirty="0"/>
              <a:t>Established regulations and procedures that must be followed</a:t>
            </a:r>
          </a:p>
          <a:p>
            <a:pPr lvl="2">
              <a:lnSpc>
                <a:spcPct val="100000"/>
              </a:lnSpc>
              <a:spcBef>
                <a:spcPts val="0"/>
              </a:spcBef>
            </a:pPr>
            <a:endParaRPr lang="en-US" sz="2000" dirty="0"/>
          </a:p>
          <a:p>
            <a:pPr lvl="1">
              <a:lnSpc>
                <a:spcPct val="100000"/>
              </a:lnSpc>
              <a:spcBef>
                <a:spcPts val="0"/>
              </a:spcBef>
            </a:pPr>
            <a:endParaRPr lang="en-US" sz="2200" dirty="0"/>
          </a:p>
        </p:txBody>
      </p:sp>
    </p:spTree>
    <p:extLst>
      <p:ext uri="{BB962C8B-B14F-4D97-AF65-F5344CB8AC3E}">
        <p14:creationId xmlns:p14="http://schemas.microsoft.com/office/powerpoint/2010/main" val="295512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21201"/>
          </a:xfrm>
        </p:spPr>
        <p:txBody>
          <a:bodyPr>
            <a:normAutofit fontScale="90000"/>
          </a:bodyPr>
          <a:lstStyle/>
          <a:p>
            <a:r>
              <a:rPr lang="en-US" sz="4800" dirty="0"/>
              <a:t>History and Growth</a:t>
            </a:r>
          </a:p>
        </p:txBody>
      </p:sp>
      <p:sp>
        <p:nvSpPr>
          <p:cNvPr id="3" name="Content Placeholder 2"/>
          <p:cNvSpPr>
            <a:spLocks noGrp="1"/>
          </p:cNvSpPr>
          <p:nvPr>
            <p:ph idx="1"/>
          </p:nvPr>
        </p:nvSpPr>
        <p:spPr>
          <a:xfrm>
            <a:off x="956441" y="1030015"/>
            <a:ext cx="10836166" cy="5707116"/>
          </a:xfrm>
        </p:spPr>
        <p:txBody>
          <a:bodyPr>
            <a:normAutofit/>
          </a:bodyPr>
          <a:lstStyle/>
          <a:p>
            <a:pPr>
              <a:lnSpc>
                <a:spcPct val="100000"/>
              </a:lnSpc>
              <a:spcBef>
                <a:spcPts val="0"/>
              </a:spcBef>
            </a:pPr>
            <a:r>
              <a:rPr lang="en-US" sz="2400" b="1" dirty="0"/>
              <a:t>Beginnings – </a:t>
            </a:r>
            <a:r>
              <a:rPr lang="en-US" sz="2400" dirty="0"/>
              <a:t>Standards for office included qualifications and political acceptability</a:t>
            </a:r>
          </a:p>
          <a:p>
            <a:pPr>
              <a:lnSpc>
                <a:spcPct val="100000"/>
              </a:lnSpc>
              <a:spcBef>
                <a:spcPts val="0"/>
              </a:spcBef>
            </a:pPr>
            <a:r>
              <a:rPr lang="en-US" sz="2400" b="1" dirty="0"/>
              <a:t>Spoils System – </a:t>
            </a:r>
            <a:r>
              <a:rPr lang="en-US" sz="2400" dirty="0"/>
              <a:t>Practice of giving offices and government favors to political supporters and friends</a:t>
            </a:r>
          </a:p>
          <a:p>
            <a:pPr>
              <a:lnSpc>
                <a:spcPct val="100000"/>
              </a:lnSpc>
              <a:spcBef>
                <a:spcPts val="0"/>
              </a:spcBef>
            </a:pPr>
            <a:r>
              <a:rPr lang="en-US" sz="2400" b="1" dirty="0"/>
              <a:t>Reform Movement – </a:t>
            </a:r>
            <a:r>
              <a:rPr lang="en-US" sz="2400" dirty="0"/>
              <a:t>Competitive exams were tried but failed due to inadequate funding from Congress</a:t>
            </a:r>
          </a:p>
          <a:p>
            <a:pPr>
              <a:lnSpc>
                <a:spcPct val="100000"/>
              </a:lnSpc>
              <a:spcBef>
                <a:spcPts val="0"/>
              </a:spcBef>
            </a:pPr>
            <a:r>
              <a:rPr lang="en-US" sz="2400" b="1" dirty="0"/>
              <a:t>Pendleton Act – </a:t>
            </a:r>
            <a:r>
              <a:rPr lang="en-US" sz="2400" dirty="0"/>
              <a:t>Civil Service Act of 1883, passed after the assassination of Garfield by a disappointed office-seeker; replaced the spoils system with a merit system as the basis for hiring and promotion</a:t>
            </a:r>
          </a:p>
          <a:p>
            <a:pPr>
              <a:lnSpc>
                <a:spcPct val="100000"/>
              </a:lnSpc>
              <a:spcBef>
                <a:spcPts val="0"/>
              </a:spcBef>
            </a:pPr>
            <a:r>
              <a:rPr lang="en-US" sz="2400" b="1" dirty="0"/>
              <a:t>Hatch Act of 1939, amended in 1993 – </a:t>
            </a:r>
            <a:r>
              <a:rPr lang="en-US" sz="2400" dirty="0"/>
              <a:t>Prohibits government employees from engaging in political activities while on duty or running for office or seeking political funding while off duty; if in sensitive positions may not be involved with political activities on or off duty</a:t>
            </a:r>
          </a:p>
          <a:p>
            <a:pPr>
              <a:lnSpc>
                <a:spcPct val="100000"/>
              </a:lnSpc>
              <a:spcBef>
                <a:spcPts val="0"/>
              </a:spcBef>
            </a:pPr>
            <a:r>
              <a:rPr lang="en-US" sz="2400" b="1" dirty="0"/>
              <a:t>Civil Service Reform Act of 1978 – </a:t>
            </a:r>
            <a:r>
              <a:rPr lang="en-US" sz="2400" dirty="0"/>
              <a:t>Created the Office of Personnel Management (replaced the Civil Service Commission) to recruit, train, and establish classifications and salaries for federal employees</a:t>
            </a:r>
            <a:endParaRPr lang="en-US" sz="2400" b="1" dirty="0"/>
          </a:p>
          <a:p>
            <a:pPr>
              <a:lnSpc>
                <a:spcPct val="100000"/>
              </a:lnSpc>
              <a:spcBef>
                <a:spcPts val="0"/>
              </a:spcBef>
            </a:pPr>
            <a:endParaRPr lang="en-US" sz="2400" b="1" dirty="0"/>
          </a:p>
        </p:txBody>
      </p:sp>
    </p:spTree>
    <p:extLst>
      <p:ext uri="{BB962C8B-B14F-4D97-AF65-F5344CB8AC3E}">
        <p14:creationId xmlns:p14="http://schemas.microsoft.com/office/powerpoint/2010/main" val="2779278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21201"/>
          </a:xfrm>
        </p:spPr>
        <p:txBody>
          <a:bodyPr>
            <a:normAutofit fontScale="90000"/>
          </a:bodyPr>
          <a:lstStyle/>
          <a:p>
            <a:r>
              <a:rPr lang="en-US" dirty="0"/>
              <a:t>Organization </a:t>
            </a:r>
          </a:p>
        </p:txBody>
      </p:sp>
      <p:sp>
        <p:nvSpPr>
          <p:cNvPr id="3" name="Content Placeholder 2"/>
          <p:cNvSpPr>
            <a:spLocks noGrp="1"/>
          </p:cNvSpPr>
          <p:nvPr>
            <p:ph idx="1"/>
          </p:nvPr>
        </p:nvSpPr>
        <p:spPr>
          <a:xfrm>
            <a:off x="1040524" y="1008993"/>
            <a:ext cx="10731062" cy="5654566"/>
          </a:xfrm>
        </p:spPr>
        <p:txBody>
          <a:bodyPr>
            <a:normAutofit/>
          </a:bodyPr>
          <a:lstStyle/>
          <a:p>
            <a:pPr>
              <a:lnSpc>
                <a:spcPct val="100000"/>
              </a:lnSpc>
              <a:spcBef>
                <a:spcPts val="0"/>
              </a:spcBef>
            </a:pPr>
            <a:r>
              <a:rPr lang="en-US" sz="2400" b="1" dirty="0"/>
              <a:t>Cabinet – </a:t>
            </a:r>
            <a:r>
              <a:rPr lang="en-US" sz="2400" dirty="0"/>
              <a:t>15 executive departments created to advise the president and operate a specific policy area of governmental activity (Department of State, Department of Labor, Department of the Interior); each department is headed by a secretary, except the Department of Justice, which is headed by the attorney general</a:t>
            </a:r>
          </a:p>
          <a:p>
            <a:pPr>
              <a:lnSpc>
                <a:spcPct val="100000"/>
              </a:lnSpc>
              <a:spcBef>
                <a:spcPts val="0"/>
              </a:spcBef>
            </a:pPr>
            <a:endParaRPr lang="en-US" sz="2400" b="1" dirty="0"/>
          </a:p>
          <a:p>
            <a:pPr>
              <a:lnSpc>
                <a:spcPct val="100000"/>
              </a:lnSpc>
              <a:spcBef>
                <a:spcPts val="0"/>
              </a:spcBef>
            </a:pPr>
            <a:r>
              <a:rPr lang="en-US" sz="2400" b="1" dirty="0"/>
              <a:t>Independent executive agencies – </a:t>
            </a:r>
            <a:r>
              <a:rPr lang="en-US" sz="2400" dirty="0"/>
              <a:t>Similar to departments but without cabinet status (NASA, Small Business Administration)</a:t>
            </a:r>
          </a:p>
          <a:p>
            <a:pPr>
              <a:lnSpc>
                <a:spcPct val="100000"/>
              </a:lnSpc>
              <a:spcBef>
                <a:spcPts val="0"/>
              </a:spcBef>
            </a:pPr>
            <a:endParaRPr lang="en-US" sz="2400" b="1" dirty="0"/>
          </a:p>
          <a:p>
            <a:pPr>
              <a:lnSpc>
                <a:spcPct val="100000"/>
              </a:lnSpc>
              <a:spcBef>
                <a:spcPts val="0"/>
              </a:spcBef>
            </a:pPr>
            <a:r>
              <a:rPr lang="en-US" sz="2400" b="1" dirty="0"/>
              <a:t>Independent regulatory agencies – </a:t>
            </a:r>
            <a:r>
              <a:rPr lang="en-US" sz="2400" dirty="0"/>
              <a:t>independent from the executive; created to regulate or police (Securities and Exchange Commission, Nuclear Regulatory Commission, Federal Reserve Board)</a:t>
            </a:r>
          </a:p>
          <a:p>
            <a:pPr>
              <a:lnSpc>
                <a:spcPct val="100000"/>
              </a:lnSpc>
              <a:spcBef>
                <a:spcPts val="0"/>
              </a:spcBef>
            </a:pPr>
            <a:endParaRPr lang="en-US" sz="2400" b="1" dirty="0"/>
          </a:p>
          <a:p>
            <a:pPr>
              <a:lnSpc>
                <a:spcPct val="100000"/>
              </a:lnSpc>
              <a:spcBef>
                <a:spcPts val="0"/>
              </a:spcBef>
            </a:pPr>
            <a:r>
              <a:rPr lang="en-US" sz="2400" b="1" dirty="0"/>
              <a:t>Government Corporations – </a:t>
            </a:r>
            <a:r>
              <a:rPr lang="en-US" sz="2400" dirty="0"/>
              <a:t>Created by Congress to carry out business-like activities; generally charge for services (Tennessee Valley Authority , National Railroad Passenger Corporation (AMTRAK), United States Postal Service)</a:t>
            </a:r>
            <a:endParaRPr lang="en-US" sz="2400" b="1" dirty="0"/>
          </a:p>
        </p:txBody>
      </p:sp>
    </p:spTree>
    <p:extLst>
      <p:ext uri="{BB962C8B-B14F-4D97-AF65-F5344CB8AC3E}">
        <p14:creationId xmlns:p14="http://schemas.microsoft.com/office/powerpoint/2010/main" val="3089753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362332"/>
          </a:xfrm>
        </p:spPr>
        <p:txBody>
          <a:bodyPr>
            <a:normAutofit fontScale="90000"/>
          </a:bodyPr>
          <a:lstStyle/>
          <a:p>
            <a:r>
              <a:rPr lang="en-US" sz="4800" dirty="0"/>
              <a:t>Influences of the Federal Bureaucracy </a:t>
            </a:r>
          </a:p>
        </p:txBody>
      </p:sp>
      <p:sp>
        <p:nvSpPr>
          <p:cNvPr id="3" name="Content Placeholder 2"/>
          <p:cNvSpPr>
            <a:spLocks noGrp="1"/>
          </p:cNvSpPr>
          <p:nvPr>
            <p:ph idx="1"/>
          </p:nvPr>
        </p:nvSpPr>
        <p:spPr>
          <a:xfrm>
            <a:off x="987971" y="1587062"/>
            <a:ext cx="10752083" cy="5108027"/>
          </a:xfrm>
        </p:spPr>
        <p:txBody>
          <a:bodyPr>
            <a:normAutofit fontScale="92500" lnSpcReduction="10000"/>
          </a:bodyPr>
          <a:lstStyle/>
          <a:p>
            <a:pPr>
              <a:lnSpc>
                <a:spcPct val="100000"/>
              </a:lnSpc>
              <a:spcBef>
                <a:spcPts val="0"/>
              </a:spcBef>
            </a:pPr>
            <a:r>
              <a:rPr lang="en-US" sz="2400" b="1" dirty="0"/>
              <a:t>Executive influences – </a:t>
            </a:r>
            <a:r>
              <a:rPr lang="en-US" sz="2400" dirty="0"/>
              <a:t>Appointing the right people, issuing executive orders, affecting the agency’s budget, reorganization of the agency</a:t>
            </a:r>
          </a:p>
          <a:p>
            <a:pPr marL="0" indent="0">
              <a:lnSpc>
                <a:spcPct val="100000"/>
              </a:lnSpc>
              <a:spcBef>
                <a:spcPts val="0"/>
              </a:spcBef>
              <a:buNone/>
            </a:pPr>
            <a:endParaRPr lang="en-US" sz="2400" dirty="0"/>
          </a:p>
          <a:p>
            <a:pPr>
              <a:lnSpc>
                <a:spcPct val="100000"/>
              </a:lnSpc>
              <a:spcBef>
                <a:spcPts val="0"/>
              </a:spcBef>
            </a:pPr>
            <a:r>
              <a:rPr lang="en-US" sz="2400" b="1" dirty="0"/>
              <a:t>Congressional influences – </a:t>
            </a:r>
            <a:r>
              <a:rPr lang="en-US" sz="2400" dirty="0"/>
              <a:t>Influencing appointments, affecting the agency’s budget, holding hearings, rewriting legislation or making legislation more detailed</a:t>
            </a:r>
          </a:p>
          <a:p>
            <a:pPr>
              <a:lnSpc>
                <a:spcPct val="100000"/>
              </a:lnSpc>
              <a:spcBef>
                <a:spcPts val="0"/>
              </a:spcBef>
            </a:pPr>
            <a:endParaRPr lang="en-US" sz="2400" b="1" dirty="0"/>
          </a:p>
          <a:p>
            <a:pPr>
              <a:lnSpc>
                <a:spcPct val="100000"/>
              </a:lnSpc>
              <a:spcBef>
                <a:spcPts val="0"/>
              </a:spcBef>
            </a:pPr>
            <a:r>
              <a:rPr lang="en-US" sz="2400" b="1" dirty="0"/>
              <a:t>Iron Triangles (</a:t>
            </a:r>
            <a:r>
              <a:rPr lang="en-US" sz="2400" b="1" dirty="0" err="1"/>
              <a:t>Subgovernments</a:t>
            </a:r>
            <a:r>
              <a:rPr lang="en-US" sz="2400" b="1" dirty="0"/>
              <a:t>) – </a:t>
            </a:r>
            <a:r>
              <a:rPr lang="en-US" sz="2400" dirty="0"/>
              <a:t>Iron triangles are alliances that develop between bureaucratic agencies, interest groups, and congressional committees or subcommittees. Because of a common goal, these alliances may </a:t>
            </a:r>
            <a:r>
              <a:rPr lang="en-US" sz="2400"/>
              <a:t>work  </a:t>
            </a:r>
            <a:r>
              <a:rPr lang="en-US" sz="2400" smtClean="0"/>
              <a:t>to </a:t>
            </a:r>
            <a:r>
              <a:rPr lang="en-US" sz="2400" dirty="0"/>
              <a:t>help each other achieve their goals, with Congress and the president often differing to their influences</a:t>
            </a:r>
          </a:p>
          <a:p>
            <a:pPr>
              <a:lnSpc>
                <a:spcPct val="100000"/>
              </a:lnSpc>
              <a:spcBef>
                <a:spcPts val="0"/>
              </a:spcBef>
            </a:pPr>
            <a:endParaRPr lang="en-US" sz="2400" b="1" dirty="0"/>
          </a:p>
          <a:p>
            <a:pPr>
              <a:lnSpc>
                <a:spcPct val="100000"/>
              </a:lnSpc>
              <a:spcBef>
                <a:spcPts val="0"/>
              </a:spcBef>
            </a:pPr>
            <a:r>
              <a:rPr lang="en-US" sz="2400" b="1" dirty="0"/>
              <a:t>Issue Networks – </a:t>
            </a:r>
            <a:r>
              <a:rPr lang="en-US" sz="2400" dirty="0"/>
              <a:t>Individuals located in Washington – located within interest groups, congressional staff, think tanks, universities, and the media – who regularly discuss and advocate public policies. Unlike Iron triangles, issue networks continually form and disband according t the policy issues.</a:t>
            </a:r>
            <a:endParaRPr lang="en-US" sz="2400" b="1" dirty="0"/>
          </a:p>
        </p:txBody>
      </p:sp>
    </p:spTree>
    <p:extLst>
      <p:ext uri="{BB962C8B-B14F-4D97-AF65-F5344CB8AC3E}">
        <p14:creationId xmlns:p14="http://schemas.microsoft.com/office/powerpoint/2010/main" val="742862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155" y="382385"/>
            <a:ext cx="10840914" cy="1217815"/>
          </a:xfrm>
        </p:spPr>
        <p:txBody>
          <a:bodyPr>
            <a:normAutofit fontScale="90000"/>
          </a:bodyPr>
          <a:lstStyle/>
          <a:p>
            <a:r>
              <a:rPr lang="en-US" sz="4800" dirty="0"/>
              <a:t>The Executive Office of the President (EOP)</a:t>
            </a:r>
          </a:p>
        </p:txBody>
      </p:sp>
      <p:sp>
        <p:nvSpPr>
          <p:cNvPr id="3" name="Content Placeholder 2"/>
          <p:cNvSpPr>
            <a:spLocks noGrp="1"/>
          </p:cNvSpPr>
          <p:nvPr>
            <p:ph idx="1"/>
          </p:nvPr>
        </p:nvSpPr>
        <p:spPr>
          <a:xfrm>
            <a:off x="967155" y="1600200"/>
            <a:ext cx="10840914" cy="5143499"/>
          </a:xfrm>
        </p:spPr>
        <p:txBody>
          <a:bodyPr>
            <a:normAutofit lnSpcReduction="10000"/>
          </a:bodyPr>
          <a:lstStyle/>
          <a:p>
            <a:r>
              <a:rPr lang="en-US" sz="2400" b="1" dirty="0"/>
              <a:t>White House Office – </a:t>
            </a:r>
            <a:r>
              <a:rPr lang="en-US" sz="2400" dirty="0"/>
              <a:t>Personal and political staff members who help with the day-to-day management of the executive branch; includes the chief of staff, council to the president, press secretary </a:t>
            </a:r>
          </a:p>
          <a:p>
            <a:r>
              <a:rPr lang="en-US" sz="2400" b="1" dirty="0"/>
              <a:t>National Security Council – </a:t>
            </a:r>
            <a:r>
              <a:rPr lang="en-US" sz="2400" dirty="0"/>
              <a:t>Established by the National Security Act of 1947; advises the president on matters of domestic and foreign national security</a:t>
            </a:r>
          </a:p>
          <a:p>
            <a:r>
              <a:rPr lang="en-US" sz="2400" b="1" dirty="0"/>
              <a:t>Office of Management and Budget – </a:t>
            </a:r>
            <a:r>
              <a:rPr lang="en-US" sz="2400" dirty="0"/>
              <a:t>Helps the president prepare the annual federal budget</a:t>
            </a:r>
          </a:p>
          <a:p>
            <a:r>
              <a:rPr lang="en-US" sz="2400" b="1" dirty="0"/>
              <a:t>Office of Faith-Based and Community Initiatives – </a:t>
            </a:r>
            <a:r>
              <a:rPr lang="en-US" sz="2400" dirty="0"/>
              <a:t>Created by George W. Bush to encourage and expand private efforts to deal with social problems</a:t>
            </a:r>
          </a:p>
          <a:p>
            <a:r>
              <a:rPr lang="en-US" sz="2400" b="1" dirty="0"/>
              <a:t>Office of National Drug Control Policy – </a:t>
            </a:r>
            <a:r>
              <a:rPr lang="en-US" sz="2400" dirty="0"/>
              <a:t>Advisory and planning agency to combat the nation's drug problems</a:t>
            </a:r>
          </a:p>
          <a:p>
            <a:r>
              <a:rPr lang="en-US" sz="2400" b="1" dirty="0"/>
              <a:t>Office of Policy Development – </a:t>
            </a:r>
            <a:r>
              <a:rPr lang="en-US" sz="2400" dirty="0"/>
              <a:t>Gives the president domestic policy </a:t>
            </a:r>
            <a:r>
              <a:rPr lang="en-US" sz="2400" dirty="0" smtClean="0"/>
              <a:t>advice</a:t>
            </a:r>
            <a:endParaRPr lang="en-US" sz="2400" b="1" dirty="0"/>
          </a:p>
        </p:txBody>
      </p:sp>
    </p:spTree>
    <p:extLst>
      <p:ext uri="{BB962C8B-B14F-4D97-AF65-F5344CB8AC3E}">
        <p14:creationId xmlns:p14="http://schemas.microsoft.com/office/powerpoint/2010/main" val="3723633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777" y="382385"/>
            <a:ext cx="10955215" cy="1305738"/>
          </a:xfrm>
        </p:spPr>
        <p:txBody>
          <a:bodyPr>
            <a:normAutofit fontScale="90000"/>
          </a:bodyPr>
          <a:lstStyle/>
          <a:p>
            <a:r>
              <a:rPr lang="en-US" sz="5400" dirty="0"/>
              <a:t>The Executive Office of the President (EOP)</a:t>
            </a:r>
            <a:endParaRPr lang="en-US" dirty="0"/>
          </a:p>
        </p:txBody>
      </p:sp>
      <p:sp>
        <p:nvSpPr>
          <p:cNvPr id="3" name="Content Placeholder 2"/>
          <p:cNvSpPr>
            <a:spLocks noGrp="1"/>
          </p:cNvSpPr>
          <p:nvPr>
            <p:ph idx="1"/>
          </p:nvPr>
        </p:nvSpPr>
        <p:spPr>
          <a:xfrm>
            <a:off x="940777" y="1688123"/>
            <a:ext cx="10823331" cy="5081954"/>
          </a:xfrm>
        </p:spPr>
        <p:txBody>
          <a:bodyPr>
            <a:normAutofit fontScale="92500" lnSpcReduction="10000"/>
          </a:bodyPr>
          <a:lstStyle/>
          <a:p>
            <a:r>
              <a:rPr lang="en-US" sz="2400" b="1" dirty="0"/>
              <a:t>Council of Economic Advisors – </a:t>
            </a:r>
            <a:r>
              <a:rPr lang="en-US" sz="2400" dirty="0"/>
              <a:t>Informs the president about economic developments and problems</a:t>
            </a:r>
          </a:p>
          <a:p>
            <a:r>
              <a:rPr lang="en-US" sz="2400" b="1" dirty="0"/>
              <a:t>Office of U.S. Trade Representative – </a:t>
            </a:r>
            <a:r>
              <a:rPr lang="en-US" sz="2400" dirty="0"/>
              <a:t>Advises the president about foreign trade and helps negotiate foreign trade agreements</a:t>
            </a:r>
          </a:p>
          <a:p>
            <a:r>
              <a:rPr lang="en-US" sz="2400" b="1" dirty="0"/>
              <a:t>Office of Administration – </a:t>
            </a:r>
            <a:r>
              <a:rPr lang="en-US" sz="2400" dirty="0"/>
              <a:t>Provides administrative services to personnel of the EOC and gives direct support services to the president</a:t>
            </a:r>
          </a:p>
          <a:p>
            <a:r>
              <a:rPr lang="en-US" sz="2400" b="1" dirty="0"/>
              <a:t>Council on Environmental Quality – </a:t>
            </a:r>
            <a:r>
              <a:rPr lang="en-US" sz="2400" dirty="0"/>
              <a:t>Coordinates federal environmental efforts and analyzes environmental policies and initiatives. </a:t>
            </a:r>
          </a:p>
          <a:p>
            <a:r>
              <a:rPr lang="en-US" sz="2400" b="1" dirty="0"/>
              <a:t>Office of Science and Technology Policy – </a:t>
            </a:r>
            <a:r>
              <a:rPr lang="en-US" sz="2400" dirty="0"/>
              <a:t>Advises the president on the effects of science and technology on domestic and international affairs; it also works with the private sector and state and local governments to implement effective science and technology policies</a:t>
            </a:r>
          </a:p>
          <a:p>
            <a:r>
              <a:rPr lang="en-US" sz="2400" b="1" dirty="0"/>
              <a:t>Office of the Vice President – </a:t>
            </a:r>
            <a:r>
              <a:rPr lang="en-US" sz="2400" dirty="0"/>
              <a:t>Consists of the vice president’s staff</a:t>
            </a:r>
            <a:endParaRPr lang="en-US" sz="2400" b="1" dirty="0"/>
          </a:p>
          <a:p>
            <a:endParaRPr lang="en-US" sz="2400" dirty="0"/>
          </a:p>
          <a:p>
            <a:endParaRPr lang="en-US" sz="2400" b="1" dirty="0"/>
          </a:p>
        </p:txBody>
      </p:sp>
    </p:spTree>
    <p:extLst>
      <p:ext uri="{BB962C8B-B14F-4D97-AF65-F5344CB8AC3E}">
        <p14:creationId xmlns:p14="http://schemas.microsoft.com/office/powerpoint/2010/main" val="3600398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382385"/>
            <a:ext cx="10876085" cy="1209023"/>
          </a:xfrm>
        </p:spPr>
        <p:txBody>
          <a:bodyPr>
            <a:noAutofit/>
          </a:bodyPr>
          <a:lstStyle/>
          <a:p>
            <a:r>
              <a:rPr lang="en-US" sz="4400" dirty="0"/>
              <a:t>The Executive Office of the President (EOP)</a:t>
            </a:r>
          </a:p>
        </p:txBody>
      </p:sp>
      <p:sp>
        <p:nvSpPr>
          <p:cNvPr id="3" name="Content Placeholder 2"/>
          <p:cNvSpPr>
            <a:spLocks noGrp="1"/>
          </p:cNvSpPr>
          <p:nvPr>
            <p:ph idx="1"/>
          </p:nvPr>
        </p:nvSpPr>
        <p:spPr>
          <a:xfrm>
            <a:off x="1002323" y="1591408"/>
            <a:ext cx="10779369" cy="5143499"/>
          </a:xfrm>
        </p:spPr>
        <p:txBody>
          <a:bodyPr>
            <a:normAutofit/>
          </a:bodyPr>
          <a:lstStyle/>
          <a:p>
            <a:r>
              <a:rPr lang="en-US" sz="2400" b="1" dirty="0"/>
              <a:t>State (1789) – </a:t>
            </a:r>
            <a:r>
              <a:rPr lang="en-US" sz="2400" dirty="0"/>
              <a:t>Advises the president on foreign policy, negotiates treaties, represents the United States in international organizations</a:t>
            </a:r>
          </a:p>
          <a:p>
            <a:r>
              <a:rPr lang="en-US" sz="2400" b="1" dirty="0"/>
              <a:t>Treasury (1789) – </a:t>
            </a:r>
            <a:r>
              <a:rPr lang="en-US" sz="2400" dirty="0"/>
              <a:t>Collects federal revenues; pays federal bills, mints coins and prints paper money; enforces alcohol, tobacco and firearm laws</a:t>
            </a:r>
          </a:p>
          <a:p>
            <a:r>
              <a:rPr lang="en-US" sz="2400" b="1" dirty="0"/>
              <a:t>Defense (1789) – </a:t>
            </a:r>
            <a:r>
              <a:rPr lang="en-US" sz="2400" dirty="0"/>
              <a:t>Formed from the Department of War and the Department of Navy (1789) but changed to the Department of Defense in 1947; manages the armed forces. Operates military bases</a:t>
            </a:r>
          </a:p>
          <a:p>
            <a:r>
              <a:rPr lang="en-US" sz="2400" b="1" dirty="0"/>
              <a:t>Interior (1849) – </a:t>
            </a:r>
            <a:r>
              <a:rPr lang="en-US" sz="2400" dirty="0"/>
              <a:t>Manages federal lands, refuges, and parks; operates hydroelectric facilities; manages Native American affairs</a:t>
            </a:r>
          </a:p>
          <a:p>
            <a:r>
              <a:rPr lang="en-US" sz="2400" b="1" dirty="0"/>
              <a:t>Justice (1870) – </a:t>
            </a:r>
            <a:r>
              <a:rPr lang="en-US" sz="2400" dirty="0"/>
              <a:t>Provides legal advise to the president, enforces federal laws, represents the United States in court, operates federal prisons</a:t>
            </a:r>
            <a:endParaRPr lang="en-US" sz="2400" b="1" dirty="0"/>
          </a:p>
        </p:txBody>
      </p:sp>
    </p:spTree>
    <p:extLst>
      <p:ext uri="{BB962C8B-B14F-4D97-AF65-F5344CB8AC3E}">
        <p14:creationId xmlns:p14="http://schemas.microsoft.com/office/powerpoint/2010/main" val="4151802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285" y="382385"/>
            <a:ext cx="10770577" cy="1279361"/>
          </a:xfrm>
        </p:spPr>
        <p:txBody>
          <a:bodyPr>
            <a:noAutofit/>
          </a:bodyPr>
          <a:lstStyle/>
          <a:p>
            <a:r>
              <a:rPr lang="en-US" sz="4400" dirty="0"/>
              <a:t>The Executive Office of the President (EOP)</a:t>
            </a:r>
          </a:p>
        </p:txBody>
      </p:sp>
      <p:sp>
        <p:nvSpPr>
          <p:cNvPr id="3" name="Content Placeholder 2"/>
          <p:cNvSpPr>
            <a:spLocks noGrp="1"/>
          </p:cNvSpPr>
          <p:nvPr>
            <p:ph idx="1"/>
          </p:nvPr>
        </p:nvSpPr>
        <p:spPr>
          <a:xfrm>
            <a:off x="958362" y="1565031"/>
            <a:ext cx="10858500" cy="5169877"/>
          </a:xfrm>
        </p:spPr>
        <p:txBody>
          <a:bodyPr>
            <a:normAutofit/>
          </a:bodyPr>
          <a:lstStyle/>
          <a:p>
            <a:r>
              <a:rPr lang="en-US" sz="2400" b="1" dirty="0"/>
              <a:t>Agriculture (1889) – </a:t>
            </a:r>
            <a:r>
              <a:rPr lang="en-US" sz="2400" dirty="0"/>
              <a:t>Provides agricultural assistance to farmers and ranchers, inspects food, manages national forests</a:t>
            </a:r>
          </a:p>
          <a:p>
            <a:r>
              <a:rPr lang="en-US" sz="2400" b="1" dirty="0"/>
              <a:t>Commerce (1903) – </a:t>
            </a:r>
            <a:r>
              <a:rPr lang="en-US" sz="2400" dirty="0"/>
              <a:t>Grants patents and trademarks; conducts the national census; promotes international trade</a:t>
            </a:r>
          </a:p>
          <a:p>
            <a:r>
              <a:rPr lang="en-US" sz="2400" b="1" dirty="0"/>
              <a:t>Labor (1913) – </a:t>
            </a:r>
            <a:r>
              <a:rPr lang="en-US" sz="2400" dirty="0"/>
              <a:t>Enforces federal labor laws (child labor, minimum wage, safe working conditions); administers unemployment and job training</a:t>
            </a:r>
          </a:p>
          <a:p>
            <a:r>
              <a:rPr lang="en-US" sz="2400" b="1" dirty="0"/>
              <a:t>Health and Human Services (1953) – </a:t>
            </a:r>
            <a:r>
              <a:rPr lang="en-US" sz="2400" dirty="0"/>
              <a:t>Administers Social Security and Medicare/Medicaid programs; promotes health care research; enforces pure food and drug laws</a:t>
            </a:r>
          </a:p>
          <a:p>
            <a:r>
              <a:rPr lang="en-US" sz="2400" b="1" dirty="0"/>
              <a:t>Housing and Urban Development (1965) – </a:t>
            </a:r>
            <a:r>
              <a:rPr lang="en-US" sz="2400" dirty="0"/>
              <a:t>Provides home financing and public housing programs, enforces fair housing act  </a:t>
            </a:r>
            <a:endParaRPr lang="en-US" sz="2400" b="1" dirty="0"/>
          </a:p>
        </p:txBody>
      </p:sp>
    </p:spTree>
    <p:extLst>
      <p:ext uri="{BB962C8B-B14F-4D97-AF65-F5344CB8AC3E}">
        <p14:creationId xmlns:p14="http://schemas.microsoft.com/office/powerpoint/2010/main" val="1089573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153" y="382385"/>
            <a:ext cx="10770577" cy="1235400"/>
          </a:xfrm>
        </p:spPr>
        <p:txBody>
          <a:bodyPr>
            <a:noAutofit/>
          </a:bodyPr>
          <a:lstStyle/>
          <a:p>
            <a:r>
              <a:rPr lang="en-US" sz="4400" dirty="0"/>
              <a:t>The Executive Office of the President (EOP)</a:t>
            </a:r>
          </a:p>
        </p:txBody>
      </p:sp>
      <p:sp>
        <p:nvSpPr>
          <p:cNvPr id="3" name="Content Placeholder 2"/>
          <p:cNvSpPr>
            <a:spLocks noGrp="1"/>
          </p:cNvSpPr>
          <p:nvPr>
            <p:ph idx="1"/>
          </p:nvPr>
        </p:nvSpPr>
        <p:spPr>
          <a:xfrm>
            <a:off x="1028700" y="1617785"/>
            <a:ext cx="10805746" cy="5134707"/>
          </a:xfrm>
        </p:spPr>
        <p:txBody>
          <a:bodyPr>
            <a:normAutofit lnSpcReduction="10000"/>
          </a:bodyPr>
          <a:lstStyle/>
          <a:p>
            <a:r>
              <a:rPr lang="en-US" sz="2400" b="1" dirty="0"/>
              <a:t>Transportation (1967) – </a:t>
            </a:r>
            <a:r>
              <a:rPr lang="en-US" sz="2400" dirty="0"/>
              <a:t>Promotes mass transit programs and programs for highways, railroads, and air traffic; enforces maritime law</a:t>
            </a:r>
          </a:p>
          <a:p>
            <a:r>
              <a:rPr lang="en-US" sz="2400" b="1" dirty="0"/>
              <a:t>Energy (1977) – </a:t>
            </a:r>
            <a:r>
              <a:rPr lang="en-US" sz="2400" dirty="0"/>
              <a:t>Promotes development and conversation of fossil fuels, nuclear energy, research programs</a:t>
            </a:r>
          </a:p>
          <a:p>
            <a:r>
              <a:rPr lang="en-US" sz="2400" b="1" dirty="0"/>
              <a:t>Education (1979) – </a:t>
            </a:r>
            <a:r>
              <a:rPr lang="en-US" sz="2400" dirty="0"/>
              <a:t>Administers federal aid programs to school; engages in educational research </a:t>
            </a:r>
          </a:p>
          <a:p>
            <a:r>
              <a:rPr lang="en-US" sz="2400" b="1" dirty="0"/>
              <a:t>Veterans Affairs (1989) – </a:t>
            </a:r>
            <a:r>
              <a:rPr lang="en-US" sz="2400" dirty="0"/>
              <a:t>Promotes the welfare of veterans of the armed forces</a:t>
            </a:r>
          </a:p>
          <a:p>
            <a:r>
              <a:rPr lang="en-US" sz="2400" b="1" dirty="0"/>
              <a:t>Homeland Security (2002) – </a:t>
            </a:r>
            <a:r>
              <a:rPr lang="en-US" sz="2400" dirty="0"/>
              <a:t>Prevents terrorist attacks within the United States, reduces America’s susceptibility to terrorism, and minimizes damage and helps recovery</a:t>
            </a:r>
            <a:r>
              <a:rPr lang="en-US" sz="2400" b="1" dirty="0"/>
              <a:t> </a:t>
            </a:r>
            <a:r>
              <a:rPr lang="en-US" sz="2400" dirty="0"/>
              <a:t>from attacks that do occur; includes Coast Guard, Secret Service, Border Patrol, Immigration and Visa Service, and Federal Emergency </a:t>
            </a:r>
            <a:r>
              <a:rPr lang="en-US" sz="2400"/>
              <a:t>Management Agency (FEMA)</a:t>
            </a:r>
            <a:endParaRPr lang="en-US" sz="2400" dirty="0"/>
          </a:p>
        </p:txBody>
      </p:sp>
    </p:spTree>
    <p:extLst>
      <p:ext uri="{BB962C8B-B14F-4D97-AF65-F5344CB8AC3E}">
        <p14:creationId xmlns:p14="http://schemas.microsoft.com/office/powerpoint/2010/main" val="4104800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Qualifications</a:t>
            </a:r>
          </a:p>
        </p:txBody>
      </p:sp>
      <p:sp>
        <p:nvSpPr>
          <p:cNvPr id="3" name="Content Placeholder 2"/>
          <p:cNvSpPr>
            <a:spLocks noGrp="1"/>
          </p:cNvSpPr>
          <p:nvPr>
            <p:ph idx="1"/>
          </p:nvPr>
        </p:nvSpPr>
        <p:spPr>
          <a:xfrm>
            <a:off x="984737" y="1090246"/>
            <a:ext cx="10770577" cy="5662245"/>
          </a:xfrm>
        </p:spPr>
        <p:txBody>
          <a:bodyPr>
            <a:normAutofit lnSpcReduction="10000"/>
          </a:bodyPr>
          <a:lstStyle/>
          <a:p>
            <a:r>
              <a:rPr lang="en-US" sz="2800" dirty="0"/>
              <a:t>Article II of the Constitution establishes these qualifications. </a:t>
            </a:r>
          </a:p>
          <a:p>
            <a:pPr lvl="1"/>
            <a:r>
              <a:rPr lang="en-US" sz="2600" dirty="0"/>
              <a:t>Natural-born citizen</a:t>
            </a:r>
          </a:p>
          <a:p>
            <a:pPr lvl="1"/>
            <a:r>
              <a:rPr lang="en-US" sz="2600" dirty="0"/>
              <a:t>At least 35 years of age</a:t>
            </a:r>
          </a:p>
          <a:p>
            <a:pPr lvl="1"/>
            <a:r>
              <a:rPr lang="en-US" sz="2600" dirty="0"/>
              <a:t>Resident of United States for 14 years prior to election.</a:t>
            </a:r>
          </a:p>
          <a:p>
            <a:r>
              <a:rPr lang="en-US" sz="2800" dirty="0"/>
              <a:t>Historically, many candidates have shared these characteristics.</a:t>
            </a:r>
          </a:p>
          <a:p>
            <a:pPr lvl="1"/>
            <a:r>
              <a:rPr lang="en-US" sz="2600" dirty="0"/>
              <a:t>Political or Military Experience</a:t>
            </a:r>
          </a:p>
          <a:p>
            <a:pPr lvl="1"/>
            <a:r>
              <a:rPr lang="en-US" sz="2600" dirty="0"/>
              <a:t>Political acceptability</a:t>
            </a:r>
          </a:p>
          <a:p>
            <a:pPr lvl="1"/>
            <a:r>
              <a:rPr lang="en-US" sz="2600" dirty="0"/>
              <a:t>Married</a:t>
            </a:r>
          </a:p>
          <a:p>
            <a:pPr lvl="1"/>
            <a:r>
              <a:rPr lang="en-US" sz="2600" dirty="0"/>
              <a:t>White Male</a:t>
            </a:r>
          </a:p>
          <a:p>
            <a:pPr lvl="1"/>
            <a:r>
              <a:rPr lang="en-US" sz="2600" dirty="0"/>
              <a:t>Protestant</a:t>
            </a:r>
          </a:p>
          <a:p>
            <a:pPr lvl="1"/>
            <a:r>
              <a:rPr lang="en-US" sz="2600" dirty="0"/>
              <a:t>Northern European ancestry</a:t>
            </a:r>
          </a:p>
        </p:txBody>
      </p:sp>
    </p:spTree>
    <p:extLst>
      <p:ext uri="{BB962C8B-B14F-4D97-AF65-F5344CB8AC3E}">
        <p14:creationId xmlns:p14="http://schemas.microsoft.com/office/powerpoint/2010/main" val="122186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16653"/>
          </a:xfrm>
        </p:spPr>
        <p:txBody>
          <a:bodyPr>
            <a:normAutofit fontScale="90000"/>
          </a:bodyPr>
          <a:lstStyle/>
          <a:p>
            <a:r>
              <a:rPr lang="en-US" dirty="0"/>
              <a:t>Terms and Tenure</a:t>
            </a:r>
          </a:p>
        </p:txBody>
      </p:sp>
      <p:sp>
        <p:nvSpPr>
          <p:cNvPr id="3" name="Content Placeholder 2"/>
          <p:cNvSpPr>
            <a:spLocks noGrp="1"/>
          </p:cNvSpPr>
          <p:nvPr>
            <p:ph idx="1"/>
          </p:nvPr>
        </p:nvSpPr>
        <p:spPr>
          <a:xfrm>
            <a:off x="984738" y="993531"/>
            <a:ext cx="10796954" cy="5785338"/>
          </a:xfrm>
        </p:spPr>
        <p:txBody>
          <a:bodyPr>
            <a:normAutofit fontScale="92500" lnSpcReduction="20000"/>
          </a:bodyPr>
          <a:lstStyle/>
          <a:p>
            <a:r>
              <a:rPr lang="en-US" sz="2800" dirty="0"/>
              <a:t>For decades the tradition was two-terms and then done. FDR served an unprecedented four terms.</a:t>
            </a:r>
          </a:p>
          <a:p>
            <a:r>
              <a:rPr lang="en-US" sz="2800" dirty="0"/>
              <a:t>22</a:t>
            </a:r>
            <a:r>
              <a:rPr lang="en-US" sz="2800" baseline="30000" dirty="0"/>
              <a:t>nd</a:t>
            </a:r>
            <a:r>
              <a:rPr lang="en-US" sz="2800" dirty="0"/>
              <a:t> Amendment limited the President to two-terms or 10 years.</a:t>
            </a:r>
          </a:p>
          <a:p>
            <a:r>
              <a:rPr lang="en-US" sz="2800" dirty="0"/>
              <a:t>Succession and disability </a:t>
            </a:r>
          </a:p>
          <a:p>
            <a:pPr lvl="1"/>
            <a:r>
              <a:rPr lang="en-US" sz="2600" dirty="0"/>
              <a:t>If the president can no longer serve in office, the vice president will carry out the powers and duties of the office. The Constitution does not actually state that he V.P. shall actively become president; that tradition began with the death of W.H. Harrison. After JFK’s assassination the 25</a:t>
            </a:r>
            <a:r>
              <a:rPr lang="en-US" sz="2600" baseline="30000" dirty="0"/>
              <a:t>th</a:t>
            </a:r>
            <a:r>
              <a:rPr lang="en-US" sz="2600" dirty="0"/>
              <a:t> Amendment was added to the constitution. The first time the 25</a:t>
            </a:r>
            <a:r>
              <a:rPr lang="en-US" sz="2600" baseline="30000" dirty="0"/>
              <a:t>th</a:t>
            </a:r>
            <a:r>
              <a:rPr lang="en-US" sz="2600" dirty="0"/>
              <a:t> was enacted was when Spiro Agnew resigned the vice presidency and was replaced with Gerald Ford.</a:t>
            </a:r>
          </a:p>
          <a:p>
            <a:pPr lvl="1"/>
            <a:r>
              <a:rPr lang="en-US" sz="2600" dirty="0"/>
              <a:t>The 25</a:t>
            </a:r>
            <a:r>
              <a:rPr lang="en-US" sz="2600" baseline="30000" dirty="0"/>
              <a:t>th</a:t>
            </a:r>
            <a:r>
              <a:rPr lang="en-US" sz="2600" dirty="0"/>
              <a:t> also provides for presidential disability.</a:t>
            </a:r>
          </a:p>
          <a:p>
            <a:pPr lvl="2"/>
            <a:r>
              <a:rPr lang="en-US" sz="2400" dirty="0"/>
              <a:t>The President informs Congress of the inability to preform the duties of the president.</a:t>
            </a:r>
          </a:p>
          <a:p>
            <a:pPr lvl="2"/>
            <a:r>
              <a:rPr lang="en-US" sz="2400" dirty="0"/>
              <a:t>The Vice President and a majority of the cabinet inform Congress, in writing, that the president is disabled and unable to perform those duties.</a:t>
            </a:r>
          </a:p>
        </p:txBody>
      </p:sp>
    </p:spTree>
    <p:extLst>
      <p:ext uri="{BB962C8B-B14F-4D97-AF65-F5344CB8AC3E}">
        <p14:creationId xmlns:p14="http://schemas.microsoft.com/office/powerpoint/2010/main" val="153835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90277"/>
          </a:xfrm>
        </p:spPr>
        <p:txBody>
          <a:bodyPr>
            <a:normAutofit fontScale="90000"/>
          </a:bodyPr>
          <a:lstStyle/>
          <a:p>
            <a:r>
              <a:rPr lang="en-US" dirty="0"/>
              <a:t>Terms and Tenure</a:t>
            </a:r>
          </a:p>
        </p:txBody>
      </p:sp>
      <p:sp>
        <p:nvSpPr>
          <p:cNvPr id="3" name="Content Placeholder 2"/>
          <p:cNvSpPr>
            <a:spLocks noGrp="1"/>
          </p:cNvSpPr>
          <p:nvPr>
            <p:ph idx="1"/>
          </p:nvPr>
        </p:nvSpPr>
        <p:spPr>
          <a:xfrm>
            <a:off x="1028700" y="1072662"/>
            <a:ext cx="10796954" cy="5723791"/>
          </a:xfrm>
        </p:spPr>
        <p:txBody>
          <a:bodyPr>
            <a:normAutofit/>
          </a:bodyPr>
          <a:lstStyle/>
          <a:p>
            <a:r>
              <a:rPr lang="en-US" sz="2400" dirty="0"/>
              <a:t>Impeachment and Removal</a:t>
            </a:r>
          </a:p>
          <a:p>
            <a:pPr lvl="1"/>
            <a:r>
              <a:rPr lang="en-US" sz="2200" dirty="0"/>
              <a:t>The constitution allows for the removal of a president from office through impeachment. </a:t>
            </a:r>
          </a:p>
          <a:p>
            <a:pPr lvl="2"/>
            <a:r>
              <a:rPr lang="en-US" sz="2000" dirty="0"/>
              <a:t>Involves bringing wrongdoing against a government official </a:t>
            </a:r>
          </a:p>
          <a:p>
            <a:pPr lvl="1"/>
            <a:r>
              <a:rPr lang="en-US" sz="2200" dirty="0"/>
              <a:t>The House of Representatives has the authority to impeach the president or vice president for:</a:t>
            </a:r>
          </a:p>
          <a:p>
            <a:pPr lvl="2"/>
            <a:r>
              <a:rPr lang="en-US" sz="2000" dirty="0"/>
              <a:t>Treason</a:t>
            </a:r>
          </a:p>
          <a:p>
            <a:pPr lvl="2"/>
            <a:r>
              <a:rPr lang="en-US" sz="2000" dirty="0"/>
              <a:t>Bribery</a:t>
            </a:r>
          </a:p>
          <a:p>
            <a:pPr lvl="2"/>
            <a:r>
              <a:rPr lang="en-US" sz="2000" dirty="0"/>
              <a:t>Or other High Crimes and Misdemeanors</a:t>
            </a:r>
          </a:p>
          <a:p>
            <a:pPr lvl="1"/>
            <a:r>
              <a:rPr lang="en-US" sz="2200" dirty="0"/>
              <a:t>Once Impeachment has been levied the Senate  then sits in judgement of the charges </a:t>
            </a:r>
          </a:p>
          <a:p>
            <a:pPr lvl="1"/>
            <a:r>
              <a:rPr lang="en-US" sz="2200" dirty="0"/>
              <a:t>The Chief Justice of the Supreme Court presides over the trial.</a:t>
            </a:r>
          </a:p>
          <a:p>
            <a:pPr lvl="1"/>
            <a:r>
              <a:rPr lang="en-US" sz="2200" dirty="0"/>
              <a:t>If found guilty the official may be removed from office</a:t>
            </a:r>
          </a:p>
          <a:p>
            <a:pPr lvl="1"/>
            <a:r>
              <a:rPr lang="en-US" sz="2200" dirty="0"/>
              <a:t>Requires 2/3 vote of the Senate for conviction.</a:t>
            </a:r>
          </a:p>
          <a:p>
            <a:pPr lvl="2"/>
            <a:endParaRPr lang="en-US" sz="2000" dirty="0"/>
          </a:p>
        </p:txBody>
      </p:sp>
    </p:spTree>
    <p:extLst>
      <p:ext uri="{BB962C8B-B14F-4D97-AF65-F5344CB8AC3E}">
        <p14:creationId xmlns:p14="http://schemas.microsoft.com/office/powerpoint/2010/main" val="418790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34238"/>
          </a:xfrm>
        </p:spPr>
        <p:txBody>
          <a:bodyPr>
            <a:normAutofit fontScale="90000"/>
          </a:bodyPr>
          <a:lstStyle/>
          <a:p>
            <a:r>
              <a:rPr lang="en-US" dirty="0"/>
              <a:t>The road to the White House</a:t>
            </a:r>
          </a:p>
        </p:txBody>
      </p:sp>
      <p:sp>
        <p:nvSpPr>
          <p:cNvPr id="3" name="Content Placeholder 2"/>
          <p:cNvSpPr>
            <a:spLocks noGrp="1"/>
          </p:cNvSpPr>
          <p:nvPr>
            <p:ph idx="1"/>
          </p:nvPr>
        </p:nvSpPr>
        <p:spPr>
          <a:xfrm>
            <a:off x="967153" y="1037492"/>
            <a:ext cx="10779369" cy="5758961"/>
          </a:xfrm>
        </p:spPr>
        <p:txBody>
          <a:bodyPr>
            <a:normAutofit fontScale="92500" lnSpcReduction="10000"/>
          </a:bodyPr>
          <a:lstStyle/>
          <a:p>
            <a:r>
              <a:rPr lang="en-US" sz="2400" dirty="0"/>
              <a:t>Two basic ways to become president</a:t>
            </a:r>
          </a:p>
          <a:p>
            <a:pPr lvl="1"/>
            <a:r>
              <a:rPr lang="en-US" sz="2200" dirty="0"/>
              <a:t>Win election</a:t>
            </a:r>
          </a:p>
          <a:p>
            <a:pPr lvl="1"/>
            <a:r>
              <a:rPr lang="en-US" sz="2200" dirty="0" smtClean="0"/>
              <a:t>Get promoted </a:t>
            </a:r>
            <a:r>
              <a:rPr lang="en-US" sz="2200" dirty="0"/>
              <a:t>due to the 25</a:t>
            </a:r>
            <a:r>
              <a:rPr lang="en-US" sz="2200" baseline="30000" dirty="0"/>
              <a:t>th</a:t>
            </a:r>
            <a:r>
              <a:rPr lang="en-US" sz="2200" dirty="0"/>
              <a:t> Amendment</a:t>
            </a:r>
          </a:p>
          <a:p>
            <a:r>
              <a:rPr lang="en-US" sz="2400" dirty="0"/>
              <a:t>Senators have made up a majority of those ascending to the presidency </a:t>
            </a:r>
          </a:p>
          <a:p>
            <a:r>
              <a:rPr lang="en-US" sz="2400" dirty="0"/>
              <a:t>The Electoral College</a:t>
            </a:r>
          </a:p>
          <a:p>
            <a:pPr lvl="1"/>
            <a:r>
              <a:rPr lang="en-US" sz="2200" dirty="0"/>
              <a:t>According to the Constitution and the 12</a:t>
            </a:r>
            <a:r>
              <a:rPr lang="en-US" sz="2200" baseline="30000" dirty="0"/>
              <a:t>th</a:t>
            </a:r>
            <a:r>
              <a:rPr lang="en-US" sz="2200" dirty="0"/>
              <a:t> Amendment the Electoral College elects the president and vice president</a:t>
            </a:r>
          </a:p>
          <a:p>
            <a:pPr lvl="1"/>
            <a:r>
              <a:rPr lang="en-US" sz="2200" dirty="0"/>
              <a:t>If no president receives a majority of electoral votes, the House of Representatives chooses the president from among the top three candidates. </a:t>
            </a:r>
          </a:p>
          <a:p>
            <a:pPr lvl="1"/>
            <a:r>
              <a:rPr lang="en-US" sz="2200" dirty="0"/>
              <a:t>If no candidate for vice president receives a majority of electoral votes, the Senate chooses the vice president from the top two candidates. </a:t>
            </a:r>
          </a:p>
          <a:p>
            <a:r>
              <a:rPr lang="en-US" sz="2400" dirty="0"/>
              <a:t>The Vice Presidency</a:t>
            </a:r>
          </a:p>
          <a:p>
            <a:pPr lvl="1"/>
            <a:r>
              <a:rPr lang="en-US" sz="2200" dirty="0"/>
              <a:t>Presides over the Senate, casting tie-breaking votes if necessary</a:t>
            </a:r>
            <a:endParaRPr lang="en-US" sz="2000" dirty="0"/>
          </a:p>
          <a:p>
            <a:pPr lvl="1"/>
            <a:r>
              <a:rPr lang="en-US" sz="2000" dirty="0"/>
              <a:t>Help determine the presidential disability under the </a:t>
            </a:r>
            <a:r>
              <a:rPr lang="en-US" sz="2000" dirty="0" smtClean="0"/>
              <a:t>25</a:t>
            </a:r>
            <a:r>
              <a:rPr lang="en-US" sz="2000" baseline="30000" dirty="0" smtClean="0"/>
              <a:t>th</a:t>
            </a:r>
            <a:r>
              <a:rPr lang="en-US" sz="2000" dirty="0" smtClean="0"/>
              <a:t> </a:t>
            </a:r>
            <a:r>
              <a:rPr lang="en-US" sz="2000" dirty="0"/>
              <a:t>Amendment and take over the presidency if necessary</a:t>
            </a:r>
            <a:endParaRPr lang="en-US" sz="2200" dirty="0"/>
          </a:p>
        </p:txBody>
      </p:sp>
    </p:spTree>
    <p:extLst>
      <p:ext uri="{BB962C8B-B14F-4D97-AF65-F5344CB8AC3E}">
        <p14:creationId xmlns:p14="http://schemas.microsoft.com/office/powerpoint/2010/main" val="355139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55107"/>
          </a:xfrm>
        </p:spPr>
        <p:txBody>
          <a:bodyPr>
            <a:normAutofit fontScale="90000"/>
          </a:bodyPr>
          <a:lstStyle/>
          <a:p>
            <a:r>
              <a:rPr lang="en-US" dirty="0"/>
              <a:t>Presidential Powers</a:t>
            </a:r>
          </a:p>
        </p:txBody>
      </p:sp>
      <p:sp>
        <p:nvSpPr>
          <p:cNvPr id="3" name="Content Placeholder 2"/>
          <p:cNvSpPr>
            <a:spLocks noGrp="1"/>
          </p:cNvSpPr>
          <p:nvPr>
            <p:ph idx="1"/>
          </p:nvPr>
        </p:nvSpPr>
        <p:spPr>
          <a:xfrm>
            <a:off x="1028699" y="1037493"/>
            <a:ext cx="10761785" cy="5732584"/>
          </a:xfrm>
        </p:spPr>
        <p:txBody>
          <a:bodyPr>
            <a:normAutofit/>
          </a:bodyPr>
          <a:lstStyle/>
          <a:p>
            <a:r>
              <a:rPr lang="en-US" sz="2400" dirty="0"/>
              <a:t>As outlined in the Constitution under Article II</a:t>
            </a:r>
          </a:p>
          <a:p>
            <a:r>
              <a:rPr lang="en-US" sz="2400" b="1" dirty="0"/>
              <a:t>Executive Powers</a:t>
            </a:r>
          </a:p>
          <a:p>
            <a:pPr lvl="1"/>
            <a:r>
              <a:rPr lang="en-US" sz="2200" dirty="0"/>
              <a:t>Enforces laws, treaties, and court decisions</a:t>
            </a:r>
          </a:p>
          <a:p>
            <a:pPr lvl="1"/>
            <a:r>
              <a:rPr lang="en-US" sz="2200" dirty="0"/>
              <a:t>Issues </a:t>
            </a:r>
            <a:r>
              <a:rPr lang="en-US" sz="2200" b="1" dirty="0"/>
              <a:t>Executive Orders</a:t>
            </a:r>
            <a:r>
              <a:rPr lang="en-US" sz="2200" dirty="0"/>
              <a:t> to carry out policies </a:t>
            </a:r>
          </a:p>
          <a:p>
            <a:pPr lvl="1"/>
            <a:r>
              <a:rPr lang="en-US" sz="2200" dirty="0"/>
              <a:t>Appoints officials; removes officials</a:t>
            </a:r>
          </a:p>
          <a:p>
            <a:pPr lvl="1"/>
            <a:r>
              <a:rPr lang="en-US" sz="2200" dirty="0"/>
              <a:t>Assumes emergency powers</a:t>
            </a:r>
          </a:p>
          <a:p>
            <a:pPr lvl="1"/>
            <a:r>
              <a:rPr lang="en-US" sz="2200" dirty="0"/>
              <a:t>Presides over the cabinet and executive branch</a:t>
            </a:r>
          </a:p>
        </p:txBody>
      </p:sp>
    </p:spTree>
    <p:extLst>
      <p:ext uri="{BB962C8B-B14F-4D97-AF65-F5344CB8AC3E}">
        <p14:creationId xmlns:p14="http://schemas.microsoft.com/office/powerpoint/2010/main" val="1070402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07861"/>
          </a:xfrm>
        </p:spPr>
        <p:txBody>
          <a:bodyPr>
            <a:normAutofit fontScale="90000"/>
          </a:bodyPr>
          <a:lstStyle/>
          <a:p>
            <a:r>
              <a:rPr lang="en-US" dirty="0"/>
              <a:t>Presidential Powers</a:t>
            </a:r>
          </a:p>
        </p:txBody>
      </p:sp>
      <p:sp>
        <p:nvSpPr>
          <p:cNvPr id="3" name="Content Placeholder 2"/>
          <p:cNvSpPr>
            <a:spLocks noGrp="1"/>
          </p:cNvSpPr>
          <p:nvPr>
            <p:ph idx="1"/>
          </p:nvPr>
        </p:nvSpPr>
        <p:spPr>
          <a:xfrm>
            <a:off x="1028699" y="984738"/>
            <a:ext cx="10770577" cy="5802923"/>
          </a:xfrm>
        </p:spPr>
        <p:txBody>
          <a:bodyPr>
            <a:normAutofit fontScale="92500" lnSpcReduction="10000"/>
          </a:bodyPr>
          <a:lstStyle/>
          <a:p>
            <a:r>
              <a:rPr lang="en-US" sz="2400" b="1" dirty="0"/>
              <a:t>Legislative Powers </a:t>
            </a:r>
          </a:p>
          <a:p>
            <a:pPr lvl="1"/>
            <a:r>
              <a:rPr lang="en-US" sz="2200" dirty="0"/>
              <a:t>Gives annual State of the Union message. Identifying problems, recommending policies, and submitting specific proposals. Expectations are that the president will propose a comprehensive legislative program to deal with national problems.</a:t>
            </a:r>
          </a:p>
          <a:p>
            <a:pPr lvl="1"/>
            <a:r>
              <a:rPr lang="en-US" sz="2200" dirty="0"/>
              <a:t>Issues annual budget and economic reports</a:t>
            </a:r>
          </a:p>
          <a:p>
            <a:pPr lvl="1"/>
            <a:r>
              <a:rPr lang="en-US" sz="2200" dirty="0"/>
              <a:t>Signs or vetoes bills</a:t>
            </a:r>
          </a:p>
          <a:p>
            <a:pPr lvl="1"/>
            <a:r>
              <a:rPr lang="en-US" sz="2200" dirty="0"/>
              <a:t>Proposes legislation and uses influence to get it passed</a:t>
            </a:r>
          </a:p>
          <a:p>
            <a:pPr lvl="1"/>
            <a:r>
              <a:rPr lang="en-US" sz="2200" dirty="0"/>
              <a:t>Calls for Special sessions of Congress</a:t>
            </a:r>
          </a:p>
          <a:p>
            <a:r>
              <a:rPr lang="en-US" sz="2400" b="1" dirty="0"/>
              <a:t>Diplomatic Powers</a:t>
            </a:r>
          </a:p>
          <a:p>
            <a:pPr lvl="1"/>
            <a:r>
              <a:rPr lang="en-US" sz="2200" dirty="0"/>
              <a:t>Appoints ambassadors and other diplomats</a:t>
            </a:r>
          </a:p>
          <a:p>
            <a:pPr lvl="1"/>
            <a:r>
              <a:rPr lang="en-US" sz="2200" dirty="0"/>
              <a:t>Negotiates treaties and </a:t>
            </a:r>
            <a:r>
              <a:rPr lang="en-US" sz="2200" b="1" dirty="0"/>
              <a:t>Executive agreements</a:t>
            </a:r>
          </a:p>
          <a:p>
            <a:pPr lvl="1"/>
            <a:r>
              <a:rPr lang="en-US" sz="2200" dirty="0"/>
              <a:t>Meets with foreign leaders in international conferences</a:t>
            </a:r>
          </a:p>
          <a:p>
            <a:pPr lvl="1"/>
            <a:r>
              <a:rPr lang="en-US" sz="2200" dirty="0"/>
              <a:t>Accords diplomatic recognition to foreign governments</a:t>
            </a:r>
          </a:p>
          <a:p>
            <a:pPr lvl="1"/>
            <a:r>
              <a:rPr lang="en-US" sz="2200" dirty="0"/>
              <a:t>Receives foreign dignitaries</a:t>
            </a:r>
          </a:p>
        </p:txBody>
      </p:sp>
    </p:spTree>
    <p:extLst>
      <p:ext uri="{BB962C8B-B14F-4D97-AF65-F5344CB8AC3E}">
        <p14:creationId xmlns:p14="http://schemas.microsoft.com/office/powerpoint/2010/main" val="1633795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90277"/>
          </a:xfrm>
        </p:spPr>
        <p:txBody>
          <a:bodyPr>
            <a:normAutofit fontScale="90000"/>
          </a:bodyPr>
          <a:lstStyle/>
          <a:p>
            <a:r>
              <a:rPr lang="en-US" dirty="0"/>
              <a:t>Presidential Powers</a:t>
            </a:r>
          </a:p>
        </p:txBody>
      </p:sp>
      <p:sp>
        <p:nvSpPr>
          <p:cNvPr id="3" name="Content Placeholder 2"/>
          <p:cNvSpPr>
            <a:spLocks noGrp="1"/>
          </p:cNvSpPr>
          <p:nvPr>
            <p:ph idx="1"/>
          </p:nvPr>
        </p:nvSpPr>
        <p:spPr>
          <a:xfrm>
            <a:off x="975945" y="975946"/>
            <a:ext cx="10814539" cy="5882053"/>
          </a:xfrm>
        </p:spPr>
        <p:txBody>
          <a:bodyPr>
            <a:normAutofit lnSpcReduction="10000"/>
          </a:bodyPr>
          <a:lstStyle/>
          <a:p>
            <a:r>
              <a:rPr lang="en-US" sz="2400" b="1" dirty="0"/>
              <a:t>Military Powers</a:t>
            </a:r>
          </a:p>
          <a:p>
            <a:pPr lvl="1"/>
            <a:r>
              <a:rPr lang="en-US" sz="2200" dirty="0"/>
              <a:t>Serves as Commander-in-Chief</a:t>
            </a:r>
          </a:p>
          <a:p>
            <a:pPr lvl="1"/>
            <a:r>
              <a:rPr lang="en-US" sz="2200" dirty="0"/>
              <a:t>Has final decision-making authority in matters of national and foreign defense</a:t>
            </a:r>
          </a:p>
          <a:p>
            <a:pPr lvl="1"/>
            <a:r>
              <a:rPr lang="en-US" sz="2200" dirty="0"/>
              <a:t>Provides for domestic order</a:t>
            </a:r>
          </a:p>
          <a:p>
            <a:r>
              <a:rPr lang="en-US" sz="2400" b="1" dirty="0"/>
              <a:t>Judicial Powers</a:t>
            </a:r>
          </a:p>
          <a:p>
            <a:pPr lvl="1"/>
            <a:r>
              <a:rPr lang="en-US" sz="2200" dirty="0"/>
              <a:t>Appoints members of the federal judiciary</a:t>
            </a:r>
          </a:p>
          <a:p>
            <a:pPr lvl="1"/>
            <a:r>
              <a:rPr lang="en-US" sz="2200" dirty="0"/>
              <a:t>Grants reprieves, </a:t>
            </a:r>
            <a:r>
              <a:rPr lang="en-US" sz="2200" b="1" dirty="0"/>
              <a:t>pardons, </a:t>
            </a:r>
            <a:r>
              <a:rPr lang="en-US" sz="2200" dirty="0"/>
              <a:t>and amnesty</a:t>
            </a:r>
          </a:p>
          <a:p>
            <a:r>
              <a:rPr lang="en-US" sz="2400" b="1" dirty="0"/>
              <a:t>Party Powers</a:t>
            </a:r>
          </a:p>
          <a:p>
            <a:pPr lvl="1"/>
            <a:r>
              <a:rPr lang="en-US" sz="2200" dirty="0"/>
              <a:t>Is the recognized leader of the party</a:t>
            </a:r>
          </a:p>
          <a:p>
            <a:pPr lvl="1"/>
            <a:r>
              <a:rPr lang="en-US" sz="2200" dirty="0"/>
              <a:t>Chooses vice-presidential nominees</a:t>
            </a:r>
          </a:p>
          <a:p>
            <a:pPr lvl="1"/>
            <a:r>
              <a:rPr lang="en-US" sz="2200" dirty="0"/>
              <a:t>Strengthens the party by helping members get elected (coattails) </a:t>
            </a:r>
          </a:p>
          <a:p>
            <a:pPr lvl="1"/>
            <a:r>
              <a:rPr lang="en-US" sz="2200" dirty="0"/>
              <a:t>Appoints party members to government positions (patronage)</a:t>
            </a:r>
          </a:p>
          <a:p>
            <a:pPr lvl="1"/>
            <a:r>
              <a:rPr lang="en-US" sz="2200" dirty="0"/>
              <a:t>Influences policies and platform of the party</a:t>
            </a:r>
          </a:p>
          <a:p>
            <a:pPr lvl="1"/>
            <a:endParaRPr lang="en-US" sz="2200" dirty="0"/>
          </a:p>
        </p:txBody>
      </p:sp>
    </p:spTree>
    <p:extLst>
      <p:ext uri="{BB962C8B-B14F-4D97-AF65-F5344CB8AC3E}">
        <p14:creationId xmlns:p14="http://schemas.microsoft.com/office/powerpoint/2010/main" val="324068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31712"/>
          </a:xfrm>
        </p:spPr>
        <p:txBody>
          <a:bodyPr>
            <a:normAutofit/>
          </a:bodyPr>
          <a:lstStyle/>
          <a:p>
            <a:r>
              <a:rPr lang="en-US" sz="4400" dirty="0"/>
              <a:t>Limitations</a:t>
            </a:r>
            <a:r>
              <a:rPr lang="en-US" sz="4400" b="1" dirty="0"/>
              <a:t> </a:t>
            </a:r>
            <a:r>
              <a:rPr lang="en-US" sz="4400" dirty="0"/>
              <a:t>on Presidential Powers</a:t>
            </a:r>
          </a:p>
        </p:txBody>
      </p:sp>
      <p:sp>
        <p:nvSpPr>
          <p:cNvPr id="3" name="Content Placeholder 2"/>
          <p:cNvSpPr>
            <a:spLocks noGrp="1"/>
          </p:cNvSpPr>
          <p:nvPr>
            <p:ph idx="1"/>
          </p:nvPr>
        </p:nvSpPr>
        <p:spPr>
          <a:xfrm>
            <a:off x="987971" y="1008993"/>
            <a:ext cx="10794125" cy="5654566"/>
          </a:xfrm>
        </p:spPr>
        <p:txBody>
          <a:bodyPr>
            <a:normAutofit/>
          </a:bodyPr>
          <a:lstStyle/>
          <a:p>
            <a:pPr>
              <a:lnSpc>
                <a:spcPct val="100000"/>
              </a:lnSpc>
              <a:spcBef>
                <a:spcPts val="0"/>
              </a:spcBef>
            </a:pPr>
            <a:r>
              <a:rPr lang="en-US" sz="2400" b="1" dirty="0"/>
              <a:t>Congressional Checks</a:t>
            </a:r>
          </a:p>
          <a:p>
            <a:pPr lvl="1">
              <a:lnSpc>
                <a:spcPct val="100000"/>
              </a:lnSpc>
              <a:spcBef>
                <a:spcPts val="0"/>
              </a:spcBef>
            </a:pPr>
            <a:r>
              <a:rPr lang="en-US" sz="2000" b="1" dirty="0"/>
              <a:t>Override presidential vetoes; requires a two-thirds vote of both houses of congress.</a:t>
            </a:r>
          </a:p>
          <a:p>
            <a:pPr lvl="1">
              <a:lnSpc>
                <a:spcPct val="100000"/>
              </a:lnSpc>
              <a:spcBef>
                <a:spcPts val="0"/>
              </a:spcBef>
            </a:pPr>
            <a:r>
              <a:rPr lang="en-US" sz="2000" b="1" dirty="0"/>
              <a:t>Power of the purse; agency budgets must be authorized and appropriated by Congress. In 1974 Congress passed the Congressional Budget and </a:t>
            </a:r>
            <a:r>
              <a:rPr lang="en-US" sz="2000" b="1" u="sng" dirty="0"/>
              <a:t>Impoundment</a:t>
            </a:r>
            <a:r>
              <a:rPr lang="en-US" sz="2000" b="1" dirty="0"/>
              <a:t> Control Act, which denied the president the right to refuse to spend money appropriated by Congress and gave Congress a greater role in the budget process.</a:t>
            </a:r>
          </a:p>
          <a:p>
            <a:pPr lvl="1">
              <a:lnSpc>
                <a:spcPct val="100000"/>
              </a:lnSpc>
              <a:spcBef>
                <a:spcPts val="0"/>
              </a:spcBef>
            </a:pPr>
            <a:r>
              <a:rPr lang="en-US" sz="2000" b="1" dirty="0"/>
              <a:t>Power of impeachment</a:t>
            </a:r>
          </a:p>
          <a:p>
            <a:pPr lvl="1">
              <a:lnSpc>
                <a:spcPct val="100000"/>
              </a:lnSpc>
              <a:spcBef>
                <a:spcPts val="0"/>
              </a:spcBef>
            </a:pPr>
            <a:r>
              <a:rPr lang="en-US" sz="2000" b="1" dirty="0"/>
              <a:t>Approval powers over appointments</a:t>
            </a:r>
          </a:p>
          <a:p>
            <a:pPr lvl="1">
              <a:lnSpc>
                <a:spcPct val="100000"/>
              </a:lnSpc>
              <a:spcBef>
                <a:spcPts val="0"/>
              </a:spcBef>
            </a:pPr>
            <a:r>
              <a:rPr lang="en-US" sz="2000" b="1" dirty="0"/>
              <a:t>Legislation that limits the president’s powers</a:t>
            </a:r>
          </a:p>
          <a:p>
            <a:pPr lvl="1">
              <a:lnSpc>
                <a:spcPct val="100000"/>
              </a:lnSpc>
              <a:spcBef>
                <a:spcPts val="0"/>
              </a:spcBef>
            </a:pPr>
            <a:r>
              <a:rPr lang="en-US" sz="2000" b="1" u="sng" dirty="0"/>
              <a:t>Legislative vetoes</a:t>
            </a:r>
            <a:r>
              <a:rPr lang="en-US" sz="2000" b="1" dirty="0"/>
              <a:t> to reject the actions of the president or executive agency by a vote of one or both houses of Congress without the consent of the president; declared unconstitutional by the Supreme Court in 1983.</a:t>
            </a:r>
          </a:p>
          <a:p>
            <a:pPr>
              <a:lnSpc>
                <a:spcPct val="100000"/>
              </a:lnSpc>
              <a:spcBef>
                <a:spcPts val="0"/>
              </a:spcBef>
            </a:pPr>
            <a:r>
              <a:rPr lang="en-US" sz="2200" b="1" dirty="0"/>
              <a:t>Judicial Checks</a:t>
            </a:r>
          </a:p>
          <a:p>
            <a:pPr lvl="1">
              <a:lnSpc>
                <a:spcPct val="100000"/>
              </a:lnSpc>
              <a:spcBef>
                <a:spcPts val="0"/>
              </a:spcBef>
            </a:pPr>
            <a:r>
              <a:rPr lang="en-US" b="1" dirty="0"/>
              <a:t>Judicial review of executive actions</a:t>
            </a:r>
          </a:p>
          <a:p>
            <a:pPr>
              <a:lnSpc>
                <a:spcPct val="100000"/>
              </a:lnSpc>
              <a:spcBef>
                <a:spcPts val="0"/>
              </a:spcBef>
            </a:pPr>
            <a:r>
              <a:rPr lang="en-US" b="1" dirty="0"/>
              <a:t>Political Checks</a:t>
            </a:r>
          </a:p>
          <a:p>
            <a:pPr lvl="1">
              <a:lnSpc>
                <a:spcPct val="100000"/>
              </a:lnSpc>
              <a:spcBef>
                <a:spcPts val="0"/>
              </a:spcBef>
            </a:pPr>
            <a:r>
              <a:rPr lang="en-US" b="1" dirty="0"/>
              <a:t>Public opinion</a:t>
            </a:r>
          </a:p>
          <a:p>
            <a:pPr lvl="1">
              <a:lnSpc>
                <a:spcPct val="100000"/>
              </a:lnSpc>
              <a:spcBef>
                <a:spcPts val="0"/>
              </a:spcBef>
            </a:pPr>
            <a:r>
              <a:rPr lang="en-US" b="1" dirty="0"/>
              <a:t>Media attention</a:t>
            </a:r>
          </a:p>
          <a:p>
            <a:pPr lvl="1">
              <a:lnSpc>
                <a:spcPct val="100000"/>
              </a:lnSpc>
              <a:spcBef>
                <a:spcPts val="0"/>
              </a:spcBef>
            </a:pPr>
            <a:r>
              <a:rPr lang="en-US" b="1" dirty="0"/>
              <a:t>Popularity</a:t>
            </a:r>
          </a:p>
        </p:txBody>
      </p:sp>
    </p:spTree>
    <p:extLst>
      <p:ext uri="{BB962C8B-B14F-4D97-AF65-F5344CB8AC3E}">
        <p14:creationId xmlns:p14="http://schemas.microsoft.com/office/powerpoint/2010/main" val="263661756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6771</TotalTime>
  <Words>2100</Words>
  <Application>Microsoft Office PowerPoint</Application>
  <PresentationFormat>Custom</PresentationFormat>
  <Paragraphs>168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Badge</vt:lpstr>
      <vt:lpstr>The Executive Branch and the Bureaucracy</vt:lpstr>
      <vt:lpstr>Qualifications</vt:lpstr>
      <vt:lpstr>Terms and Tenure</vt:lpstr>
      <vt:lpstr>Terms and Tenure</vt:lpstr>
      <vt:lpstr>The road to the White House</vt:lpstr>
      <vt:lpstr>Presidential Powers</vt:lpstr>
      <vt:lpstr>Presidential Powers</vt:lpstr>
      <vt:lpstr>Presidential Powers</vt:lpstr>
      <vt:lpstr>Limitations on Presidential Powers</vt:lpstr>
      <vt:lpstr>Presidential Character</vt:lpstr>
      <vt:lpstr>The Bureaucracy</vt:lpstr>
      <vt:lpstr>History and Growth</vt:lpstr>
      <vt:lpstr>Organization </vt:lpstr>
      <vt:lpstr>Influences of the Federal Bureaucracy </vt:lpstr>
      <vt:lpstr>The Executive Office of the President (EOP)</vt:lpstr>
      <vt:lpstr>The Executive Office of the President (EOP)</vt:lpstr>
      <vt:lpstr>The Executive Office of the President (EOP)</vt:lpstr>
      <vt:lpstr>The Executive Office of the President (EOP)</vt:lpstr>
      <vt:lpstr>The Executive Office of the President (EOP)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Executive Branch and the Bureaucracy</dc:title>
  <dc:creator>Katherine Manna</dc:creator>
  <cp:lastModifiedBy>Anthony Manna</cp:lastModifiedBy>
  <cp:revision>33</cp:revision>
  <dcterms:created xsi:type="dcterms:W3CDTF">2016-11-16T18:30:47Z</dcterms:created>
  <dcterms:modified xsi:type="dcterms:W3CDTF">2018-04-20T16:28:00Z</dcterms:modified>
</cp:coreProperties>
</file>