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</p:sldMasterIdLst>
  <p:handoutMasterIdLst>
    <p:handoutMasterId r:id="rId12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9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2EED6441-8BCA-4F0C-9186-186D12F54F3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B0143AE7-A4EB-4C6F-B1CC-88A948ED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32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NT6koTFHnH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U.S. Government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Constitution and the electoral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38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U.s.</a:t>
            </a:r>
            <a:r>
              <a:rPr lang="en-US" dirty="0" smtClean="0"/>
              <a:t> Government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The difference between the right and left.</a:t>
            </a:r>
            <a:endParaRPr lang="en-US" dirty="0"/>
          </a:p>
        </p:txBody>
      </p:sp>
      <p:pic>
        <p:nvPicPr>
          <p:cNvPr id="7" name="NT6koTFHnH0"/>
          <p:cNvPicPr>
            <a:picLocks noGrp="1" noRot="1" noChangeAspect="1"/>
          </p:cNvPicPr>
          <p:nvPr>
            <p:ph sz="quarter" idx="13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836743" y="0"/>
            <a:ext cx="7259961" cy="674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2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631" y="932156"/>
            <a:ext cx="10364452" cy="824280"/>
          </a:xfrm>
        </p:spPr>
        <p:txBody>
          <a:bodyPr/>
          <a:lstStyle/>
          <a:p>
            <a:r>
              <a:rPr lang="en-US" dirty="0" smtClean="0"/>
              <a:t>U. S. Government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851631" y="1964399"/>
            <a:ext cx="10364452" cy="4516300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u="sng" dirty="0" smtClean="0"/>
              <a:t>I. The Constitution and what it means</a:t>
            </a:r>
            <a:endParaRPr lang="en-US" dirty="0">
              <a:effectLst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effectLst/>
              </a:rPr>
              <a:t>	A. The six Principles of the Constitution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	1. Popular  Sovereignty – The purpose of government is to protect its people. The power of the government lies with the people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	2. Limited Government – Government does not gain power through itself, it can only use the power the people give it through laws.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	3. Separation of Power – Each branch has its own purpose. That purpose keeps it in a powerful position and makes each branch relevant.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	4. Checks and balances – Each branch has several checks in place to ensure one branch does not </a:t>
            </a:r>
            <a:r>
              <a:rPr lang="en-US" smtClean="0">
                <a:effectLst/>
              </a:rPr>
              <a:t>become </a:t>
            </a:r>
            <a:r>
              <a:rPr lang="en-US" smtClean="0">
                <a:effectLst/>
              </a:rPr>
              <a:t>too </a:t>
            </a:r>
            <a:r>
              <a:rPr lang="en-US" dirty="0" smtClean="0">
                <a:effectLst/>
              </a:rPr>
              <a:t>powerful.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	5. Marbury v. Madison 1803 – Allows the Supreme Court to determine whether acts and laws are unconstitutional.</a:t>
            </a:r>
            <a:endParaRPr lang="en-US" dirty="0">
              <a:effectLst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		6. Federalism – gives states powers that keep it from the total control of the federal government. Some powers do overlap.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3110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 S. Government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920" y="2632852"/>
            <a:ext cx="7155402" cy="3158347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u="sng" dirty="0" smtClean="0"/>
              <a:t>II. The constitution and what it means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      B. Philosophers </a:t>
            </a:r>
            <a:r>
              <a:rPr lang="en-US" dirty="0"/>
              <a:t>behind the constitution </a:t>
            </a:r>
            <a:endParaRPr lang="en-US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	1.  Plato – Government should create good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smtClean="0"/>
              <a:t>2.  Aristotle – Idea of the common interest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smtClean="0"/>
              <a:t>3.  Machiavelli – Citizens act for the common good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smtClean="0"/>
              <a:t>4.  Hobbs – Natural law believed in social contract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smtClean="0"/>
              <a:t>5.  Locke – Government should be limited in its power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smtClean="0"/>
              <a:t>6.  Montesquieu – Believed in separation of powers for gov.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smtClean="0"/>
              <a:t>7.  Rousseau – Role of gov. was to ensure the common good 	                         or welfare of the people was protected.</a:t>
            </a:r>
            <a:endParaRPr lang="en-US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3" r="120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8219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580009"/>
          </a:xfrm>
        </p:spPr>
        <p:txBody>
          <a:bodyPr/>
          <a:lstStyle/>
          <a:p>
            <a:r>
              <a:rPr lang="en-US" dirty="0" smtClean="0"/>
              <a:t>U.S. Government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913775" y="1100831"/>
            <a:ext cx="10364452" cy="4714044"/>
          </a:xfrm>
        </p:spPr>
        <p:txBody>
          <a:bodyPr anchor="t"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u="sng" dirty="0" smtClean="0"/>
              <a:t>III. The amendments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  A. 1</a:t>
            </a:r>
            <a:r>
              <a:rPr lang="en-US" baseline="30000" dirty="0" smtClean="0">
                <a:effectLst/>
              </a:rPr>
              <a:t>st</a:t>
            </a:r>
            <a:r>
              <a:rPr lang="en-US" dirty="0" smtClean="0">
                <a:effectLst/>
              </a:rPr>
              <a:t> Amendment – Free speech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1. Does not grant one the right to not be offended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  B. 2</a:t>
            </a:r>
            <a:r>
              <a:rPr lang="en-US" baseline="30000" dirty="0" smtClean="0">
                <a:effectLst/>
              </a:rPr>
              <a:t>nd</a:t>
            </a:r>
            <a:r>
              <a:rPr lang="en-US" dirty="0" smtClean="0">
                <a:effectLst/>
              </a:rPr>
              <a:t> Amendment – right to bear arms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1. </a:t>
            </a:r>
            <a:r>
              <a:rPr lang="en-US" u="sng" dirty="0" smtClean="0">
                <a:effectLst/>
              </a:rPr>
              <a:t>shall not be infringed!</a:t>
            </a:r>
            <a:endParaRPr lang="en-US" dirty="0">
              <a:effectLst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effectLst/>
              </a:rPr>
              <a:t>    C. 3</a:t>
            </a:r>
            <a:r>
              <a:rPr lang="en-US" baseline="30000" dirty="0" smtClean="0">
                <a:effectLst/>
              </a:rPr>
              <a:t>rd</a:t>
            </a:r>
            <a:r>
              <a:rPr lang="en-US" dirty="0" smtClean="0">
                <a:effectLst/>
              </a:rPr>
              <a:t> Amendment – Quartering soldiers against one’s will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1. In times of peace the gov. can’t force someone to house soldiers.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   D. 4</a:t>
            </a:r>
            <a:r>
              <a:rPr lang="en-US" baseline="30000" dirty="0" smtClean="0">
                <a:effectLst/>
              </a:rPr>
              <a:t>th</a:t>
            </a:r>
            <a:r>
              <a:rPr lang="en-US" dirty="0" smtClean="0">
                <a:effectLst/>
              </a:rPr>
              <a:t> amendment – unlawful search and seizers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1. A warrant is needed to look into one’s belongings.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   E. 5</a:t>
            </a:r>
            <a:r>
              <a:rPr lang="en-US" baseline="30000" dirty="0" smtClean="0">
                <a:effectLst/>
              </a:rPr>
              <a:t>th</a:t>
            </a:r>
            <a:r>
              <a:rPr lang="en-US" dirty="0" smtClean="0">
                <a:effectLst/>
              </a:rPr>
              <a:t> Amendment – double jeopardy and the guarantee of due process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1. pleading the 5</a:t>
            </a:r>
            <a:r>
              <a:rPr lang="en-US" baseline="30000" dirty="0" smtClean="0">
                <a:effectLst/>
              </a:rPr>
              <a:t>th</a:t>
            </a:r>
            <a:r>
              <a:rPr lang="en-US" dirty="0" smtClean="0">
                <a:effectLst/>
              </a:rPr>
              <a:t> to protect oneself from the law.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effectLst/>
              </a:rPr>
              <a:t>     F. 6</a:t>
            </a:r>
            <a:r>
              <a:rPr lang="en-US" baseline="30000" dirty="0" smtClean="0">
                <a:effectLst/>
              </a:rPr>
              <a:t>th</a:t>
            </a:r>
            <a:r>
              <a:rPr lang="en-US" dirty="0" smtClean="0">
                <a:effectLst/>
              </a:rPr>
              <a:t> amendment – Fair and speedy trial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effectLst/>
              </a:rPr>
              <a:t>        7</a:t>
            </a:r>
            <a:r>
              <a:rPr lang="en-US" baseline="30000" dirty="0" smtClean="0">
                <a:effectLst/>
              </a:rPr>
              <a:t>th</a:t>
            </a:r>
            <a:r>
              <a:rPr lang="en-US" dirty="0" smtClean="0">
                <a:effectLst/>
              </a:rPr>
              <a:t> Amendment – Right to a jury trial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1. Trial by one’s peers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   G. 8</a:t>
            </a:r>
            <a:r>
              <a:rPr lang="en-US" baseline="30000" dirty="0" smtClean="0">
                <a:effectLst/>
              </a:rPr>
              <a:t>th</a:t>
            </a:r>
            <a:r>
              <a:rPr lang="en-US" dirty="0" smtClean="0">
                <a:effectLst/>
              </a:rPr>
              <a:t> Amendment – forbids unreasonable bails and fines and punishment that is unusual or cruel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   H. 9</a:t>
            </a:r>
            <a:r>
              <a:rPr lang="en-US" baseline="30000" dirty="0" smtClean="0">
                <a:effectLst/>
              </a:rPr>
              <a:t>th</a:t>
            </a:r>
            <a:r>
              <a:rPr lang="en-US" dirty="0" smtClean="0">
                <a:effectLst/>
              </a:rPr>
              <a:t> Amendment – Rights not mentioned by the constitution are provided for the people.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    I. 10</a:t>
            </a:r>
            <a:r>
              <a:rPr lang="en-US" baseline="30000" dirty="0" smtClean="0">
                <a:effectLst/>
              </a:rPr>
              <a:t>th</a:t>
            </a:r>
            <a:r>
              <a:rPr lang="en-US" dirty="0" smtClean="0">
                <a:effectLst/>
              </a:rPr>
              <a:t> Amendment – Powers not given to the state and federal government are given to the people</a:t>
            </a:r>
          </a:p>
        </p:txBody>
      </p:sp>
    </p:spTree>
    <p:extLst>
      <p:ext uri="{BB962C8B-B14F-4D97-AF65-F5344CB8AC3E}">
        <p14:creationId xmlns:p14="http://schemas.microsoft.com/office/powerpoint/2010/main" val="235323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51786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U.s.</a:t>
            </a:r>
            <a:r>
              <a:rPr lang="en-US" dirty="0" smtClean="0"/>
              <a:t> Government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913775" y="1020932"/>
            <a:ext cx="10364452" cy="4767309"/>
          </a:xfrm>
        </p:spPr>
        <p:txBody>
          <a:bodyPr anchor="t">
            <a:normAutofit lnSpcReduction="1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u="sng" smtClean="0"/>
              <a:t>IV. </a:t>
            </a:r>
            <a:r>
              <a:rPr lang="en-US" u="sng" dirty="0" smtClean="0"/>
              <a:t>Amendments</a:t>
            </a:r>
            <a:endParaRPr lang="en-US" dirty="0">
              <a:effectLst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effectLst/>
              </a:rPr>
              <a:t>    A. The remaining 17 amendments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1. 11</a:t>
            </a:r>
            <a:r>
              <a:rPr lang="en-US" baseline="30000" dirty="0" smtClean="0">
                <a:effectLst/>
              </a:rPr>
              <a:t>th</a:t>
            </a:r>
            <a:r>
              <a:rPr lang="en-US" dirty="0" smtClean="0">
                <a:effectLst/>
              </a:rPr>
              <a:t> – States are protected from law suites by citizens in other states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2. 12</a:t>
            </a:r>
            <a:r>
              <a:rPr lang="en-US" baseline="30000" dirty="0" smtClean="0">
                <a:effectLst/>
              </a:rPr>
              <a:t>th</a:t>
            </a:r>
            <a:r>
              <a:rPr lang="en-US" dirty="0" smtClean="0">
                <a:effectLst/>
              </a:rPr>
              <a:t> – Modified the procedures for electing the president and vice president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3. 13</a:t>
            </a:r>
            <a:r>
              <a:rPr lang="en-US" baseline="30000" dirty="0" smtClean="0">
                <a:effectLst/>
              </a:rPr>
              <a:t>th</a:t>
            </a:r>
            <a:r>
              <a:rPr lang="en-US" dirty="0" smtClean="0">
                <a:effectLst/>
              </a:rPr>
              <a:t> – except for punishment of crime, involuntary slavery and or servitude is illegal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4. 14</a:t>
            </a:r>
            <a:r>
              <a:rPr lang="en-US" baseline="30000" dirty="0" smtClean="0">
                <a:effectLst/>
              </a:rPr>
              <a:t>th</a:t>
            </a:r>
            <a:r>
              <a:rPr lang="en-US" dirty="0" smtClean="0">
                <a:effectLst/>
              </a:rPr>
              <a:t> – details equal protection, due process, citizenship clauses, and clauses dealing with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                             the confederacy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5. 15</a:t>
            </a:r>
            <a:r>
              <a:rPr lang="en-US" baseline="30000" dirty="0" smtClean="0">
                <a:effectLst/>
              </a:rPr>
              <a:t>th</a:t>
            </a:r>
            <a:r>
              <a:rPr lang="en-US" dirty="0" smtClean="0">
                <a:effectLst/>
              </a:rPr>
              <a:t> – Suffrage rights regardless of race, color, or prior slave status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6. 16</a:t>
            </a:r>
            <a:r>
              <a:rPr lang="en-US" baseline="30000" dirty="0" smtClean="0">
                <a:effectLst/>
              </a:rPr>
              <a:t>th</a:t>
            </a:r>
            <a:r>
              <a:rPr lang="en-US" dirty="0" smtClean="0">
                <a:effectLst/>
              </a:rPr>
              <a:t> – Reserves the governments right to tax income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7. 17</a:t>
            </a:r>
            <a:r>
              <a:rPr lang="en-US" baseline="30000" dirty="0" smtClean="0">
                <a:effectLst/>
              </a:rPr>
              <a:t>th</a:t>
            </a:r>
            <a:r>
              <a:rPr lang="en-US" dirty="0" smtClean="0">
                <a:effectLst/>
              </a:rPr>
              <a:t> – establishes popular voting as to how a senator is selected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8. 18</a:t>
            </a:r>
            <a:r>
              <a:rPr lang="en-US" baseline="30000" dirty="0" smtClean="0">
                <a:effectLst/>
              </a:rPr>
              <a:t>th</a:t>
            </a:r>
            <a:r>
              <a:rPr lang="en-US" dirty="0" smtClean="0">
                <a:effectLst/>
              </a:rPr>
              <a:t> – denies the sale of alcohol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9. 19</a:t>
            </a:r>
            <a:r>
              <a:rPr lang="en-US" baseline="30000" dirty="0" smtClean="0">
                <a:effectLst/>
              </a:rPr>
              <a:t>th</a:t>
            </a:r>
            <a:r>
              <a:rPr lang="en-US" dirty="0" smtClean="0">
                <a:effectLst/>
              </a:rPr>
              <a:t> – Woman’s suffrage rights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10. 20</a:t>
            </a:r>
            <a:r>
              <a:rPr lang="en-US" baseline="30000" dirty="0" smtClean="0">
                <a:effectLst/>
              </a:rPr>
              <a:t>th</a:t>
            </a:r>
            <a:r>
              <a:rPr lang="en-US" dirty="0" smtClean="0">
                <a:effectLst/>
              </a:rPr>
              <a:t> – “lame duck amendment” – Congress starts Jan 3</a:t>
            </a:r>
            <a:r>
              <a:rPr lang="en-US" baseline="30000" dirty="0" smtClean="0">
                <a:effectLst/>
              </a:rPr>
              <a:t>rd</a:t>
            </a:r>
            <a:r>
              <a:rPr lang="en-US" dirty="0" smtClean="0">
                <a:effectLst/>
              </a:rPr>
              <a:t>, pres. Jan 20</a:t>
            </a:r>
            <a:r>
              <a:rPr lang="en-US" baseline="30000" dirty="0" smtClean="0">
                <a:effectLst/>
              </a:rPr>
              <a:t>th</a:t>
            </a:r>
            <a:r>
              <a:rPr lang="en-US" dirty="0" smtClean="0">
                <a:effectLst/>
              </a:rPr>
              <a:t>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11. 21</a:t>
            </a:r>
            <a:r>
              <a:rPr lang="en-US" baseline="30000" dirty="0" smtClean="0">
                <a:effectLst/>
              </a:rPr>
              <a:t>st</a:t>
            </a:r>
            <a:r>
              <a:rPr lang="en-US" dirty="0" smtClean="0">
                <a:effectLst/>
              </a:rPr>
              <a:t> – repealed the 18</a:t>
            </a:r>
            <a:r>
              <a:rPr lang="en-US" baseline="30000" dirty="0" smtClean="0">
                <a:effectLst/>
              </a:rPr>
              <a:t>th</a:t>
            </a:r>
            <a:r>
              <a:rPr lang="en-US" dirty="0" smtClean="0">
                <a:effectLst/>
              </a:rPr>
              <a:t> amendment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12. 22</a:t>
            </a:r>
            <a:r>
              <a:rPr lang="en-US" baseline="30000" dirty="0" smtClean="0">
                <a:effectLst/>
              </a:rPr>
              <a:t>nd</a:t>
            </a:r>
            <a:r>
              <a:rPr lang="en-US" dirty="0" smtClean="0">
                <a:effectLst/>
              </a:rPr>
              <a:t> – limits the terms a president can have to 10 years max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13. 23</a:t>
            </a:r>
            <a:r>
              <a:rPr lang="en-US" baseline="30000" dirty="0" smtClean="0">
                <a:effectLst/>
              </a:rPr>
              <a:t>rd</a:t>
            </a:r>
            <a:r>
              <a:rPr lang="en-US" dirty="0" smtClean="0">
                <a:effectLst/>
              </a:rPr>
              <a:t> – </a:t>
            </a:r>
            <a:r>
              <a:rPr lang="en-US" dirty="0" err="1" smtClean="0">
                <a:effectLst/>
              </a:rPr>
              <a:t>D.c.</a:t>
            </a:r>
            <a:r>
              <a:rPr lang="en-US" dirty="0" smtClean="0">
                <a:effectLst/>
              </a:rPr>
              <a:t> can vote for it’s own electors for president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14. 24</a:t>
            </a:r>
            <a:r>
              <a:rPr lang="en-US" baseline="30000" dirty="0" smtClean="0">
                <a:effectLst/>
              </a:rPr>
              <a:t>th</a:t>
            </a:r>
            <a:r>
              <a:rPr lang="en-US" dirty="0" smtClean="0">
                <a:effectLst/>
              </a:rPr>
              <a:t> – Denial of a poll tax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15. 25</a:t>
            </a:r>
            <a:r>
              <a:rPr lang="en-US" baseline="30000" dirty="0" smtClean="0">
                <a:effectLst/>
              </a:rPr>
              <a:t>th</a:t>
            </a:r>
            <a:r>
              <a:rPr lang="en-US" dirty="0" smtClean="0">
                <a:effectLst/>
              </a:rPr>
              <a:t> – establishes the process for a successor for president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16. 26</a:t>
            </a:r>
            <a:r>
              <a:rPr lang="en-US" baseline="30000" dirty="0" smtClean="0">
                <a:effectLst/>
              </a:rPr>
              <a:t>th</a:t>
            </a:r>
            <a:r>
              <a:rPr lang="en-US" dirty="0" smtClean="0">
                <a:effectLst/>
              </a:rPr>
              <a:t> -  18 years old to vote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17. 27</a:t>
            </a:r>
            <a:r>
              <a:rPr lang="en-US" baseline="30000" dirty="0" smtClean="0">
                <a:effectLst/>
              </a:rPr>
              <a:t>th</a:t>
            </a:r>
            <a:r>
              <a:rPr lang="en-US" dirty="0" smtClean="0">
                <a:effectLst/>
              </a:rPr>
              <a:t> – denies any laws that vary the salaries of congress members until the beginning of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                               next term of office for the representatives.</a:t>
            </a:r>
          </a:p>
        </p:txBody>
      </p:sp>
    </p:spTree>
    <p:extLst>
      <p:ext uri="{BB962C8B-B14F-4D97-AF65-F5344CB8AC3E}">
        <p14:creationId xmlns:p14="http://schemas.microsoft.com/office/powerpoint/2010/main" val="11661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244" y="0"/>
            <a:ext cx="10364451" cy="1596177"/>
          </a:xfrm>
        </p:spPr>
        <p:txBody>
          <a:bodyPr/>
          <a:lstStyle/>
          <a:p>
            <a:pPr algn="ctr"/>
            <a:r>
              <a:rPr lang="en-US" dirty="0" smtClean="0"/>
              <a:t>U.S. Electoral College Map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456" y="1548623"/>
            <a:ext cx="7875204" cy="4871421"/>
          </a:xfrm>
        </p:spPr>
      </p:pic>
    </p:spTree>
    <p:extLst>
      <p:ext uri="{BB962C8B-B14F-4D97-AF65-F5344CB8AC3E}">
        <p14:creationId xmlns:p14="http://schemas.microsoft.com/office/powerpoint/2010/main" val="10050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Deeper look at what makes a great president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F.D.R. 1932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319" y="3051175"/>
            <a:ext cx="4429561" cy="2740025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F.D.R. 1936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119" y="3051175"/>
            <a:ext cx="4429561" cy="2740025"/>
          </a:xfrm>
        </p:spPr>
      </p:pic>
    </p:spTree>
    <p:extLst>
      <p:ext uri="{BB962C8B-B14F-4D97-AF65-F5344CB8AC3E}">
        <p14:creationId xmlns:p14="http://schemas.microsoft.com/office/powerpoint/2010/main" val="163130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Deeper look at what makes a great President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Reagan 1980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319" y="3051175"/>
            <a:ext cx="4429561" cy="2740025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Reagan 1984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119" y="3051175"/>
            <a:ext cx="4429561" cy="2740025"/>
          </a:xfrm>
        </p:spPr>
      </p:pic>
    </p:spTree>
    <p:extLst>
      <p:ext uri="{BB962C8B-B14F-4D97-AF65-F5344CB8AC3E}">
        <p14:creationId xmlns:p14="http://schemas.microsoft.com/office/powerpoint/2010/main" val="251226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Drop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892FADA9-420D-4323-A7A4-C1060166525B}"/>
    </a:ext>
  </a:extLst>
</a:theme>
</file>

<file path=ppt/theme/theme2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</TotalTime>
  <Words>114</Words>
  <Application>Microsoft Office PowerPoint</Application>
  <PresentationFormat>Custom</PresentationFormat>
  <Paragraphs>72</Paragraphs>
  <Slides>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Droplet</vt:lpstr>
      <vt:lpstr>Angles</vt:lpstr>
      <vt:lpstr>U.S. Government</vt:lpstr>
      <vt:lpstr>U.s. Government</vt:lpstr>
      <vt:lpstr>U. S. Government</vt:lpstr>
      <vt:lpstr>U. S. Government</vt:lpstr>
      <vt:lpstr>U.S. Government</vt:lpstr>
      <vt:lpstr>U.s. Government </vt:lpstr>
      <vt:lpstr>U.S. Electoral College Map</vt:lpstr>
      <vt:lpstr>A Deeper look at what makes a great president</vt:lpstr>
      <vt:lpstr>A Deeper look at what makes a great President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Government</dc:title>
  <dc:creator>Microsoft account</dc:creator>
  <cp:lastModifiedBy>Anthony Manna</cp:lastModifiedBy>
  <cp:revision>14</cp:revision>
  <cp:lastPrinted>2015-11-03T14:02:05Z</cp:lastPrinted>
  <dcterms:created xsi:type="dcterms:W3CDTF">2015-11-02T01:03:59Z</dcterms:created>
  <dcterms:modified xsi:type="dcterms:W3CDTF">2017-02-02T18:41:11Z</dcterms:modified>
</cp:coreProperties>
</file>