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11/8/2018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MWm9w25eRG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U.S. and Canadian History</a:t>
            </a:r>
          </a:p>
        </p:txBody>
      </p:sp>
      <p:sp>
        <p:nvSpPr>
          <p:cNvPr id="3" name="Subtitle 2"/>
          <p:cNvSpPr>
            <a:spLocks noGrp="1"/>
          </p:cNvSpPr>
          <p:nvPr>
            <p:ph type="subTitle" idx="1"/>
          </p:nvPr>
        </p:nvSpPr>
        <p:spPr/>
        <p:txBody>
          <a:bodyPr/>
          <a:lstStyle/>
          <a:p>
            <a:r>
              <a:rPr lang="en-US" dirty="0"/>
              <a:t>A bit of Geo and a bit of History</a:t>
            </a:r>
          </a:p>
        </p:txBody>
      </p:sp>
    </p:spTree>
    <p:extLst>
      <p:ext uri="{BB962C8B-B14F-4D97-AF65-F5344CB8AC3E}">
        <p14:creationId xmlns:p14="http://schemas.microsoft.com/office/powerpoint/2010/main" val="1620587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1" y="3226676"/>
            <a:ext cx="9508196" cy="3510455"/>
          </a:xfrm>
        </p:spPr>
        <p:txBody>
          <a:bodyPr anchor="t">
            <a:normAutofit fontScale="90000"/>
          </a:bodyPr>
          <a:lstStyle/>
          <a:p>
            <a:r>
              <a:rPr lang="en-US" sz="1400" b="1" dirty="0">
                <a:solidFill>
                  <a:srgbClr val="0070C0"/>
                </a:solidFill>
              </a:rPr>
              <a:t>                                                                                    History</a:t>
            </a:r>
            <a:br>
              <a:rPr lang="en-US" sz="1400" b="1" dirty="0">
                <a:solidFill>
                  <a:srgbClr val="0070C0"/>
                </a:solidFill>
              </a:rPr>
            </a:br>
            <a:r>
              <a:rPr lang="en-US" sz="1800" b="1" dirty="0">
                <a:solidFill>
                  <a:srgbClr val="0070C0"/>
                </a:solidFill>
              </a:rPr>
              <a:t>I. U.S. and Canadian history</a:t>
            </a:r>
            <a:br>
              <a:rPr lang="en-US" sz="1800" b="1" dirty="0">
                <a:solidFill>
                  <a:srgbClr val="0070C0"/>
                </a:solidFill>
              </a:rPr>
            </a:br>
            <a:r>
              <a:rPr lang="en-US" sz="1800" b="1" dirty="0">
                <a:solidFill>
                  <a:srgbClr val="0070C0"/>
                </a:solidFill>
              </a:rPr>
              <a:t>	A. In order to expand westward the U.S. needed land they did not own.</a:t>
            </a:r>
            <a:br>
              <a:rPr lang="en-US" sz="1800" b="1" dirty="0">
                <a:solidFill>
                  <a:srgbClr val="0070C0"/>
                </a:solidFill>
              </a:rPr>
            </a:br>
            <a:r>
              <a:rPr lang="en-US" sz="1800" b="1" dirty="0">
                <a:solidFill>
                  <a:srgbClr val="0070C0"/>
                </a:solidFill>
              </a:rPr>
              <a:t>		1. Thomas Jefferson brokers deals with the French to buy up large chunks of land</a:t>
            </a:r>
            <a:br>
              <a:rPr lang="en-US" sz="1800" b="1" dirty="0">
                <a:solidFill>
                  <a:srgbClr val="0070C0"/>
                </a:solidFill>
              </a:rPr>
            </a:br>
            <a:r>
              <a:rPr lang="en-US" sz="1800" b="1" dirty="0">
                <a:solidFill>
                  <a:srgbClr val="0070C0"/>
                </a:solidFill>
              </a:rPr>
              <a:t>			a) The man Thomas Jefferson dealt with – Napoleon Bonaparte </a:t>
            </a:r>
            <a:br>
              <a:rPr lang="en-US" sz="1800" b="1" dirty="0">
                <a:solidFill>
                  <a:srgbClr val="0070C0"/>
                </a:solidFill>
              </a:rPr>
            </a:br>
            <a:r>
              <a:rPr lang="en-US" sz="1800" b="1" dirty="0">
                <a:solidFill>
                  <a:srgbClr val="0070C0"/>
                </a:solidFill>
              </a:rPr>
              <a:t>	B. The U.S. became a leader in industry by the late 1800’s</a:t>
            </a:r>
            <a:br>
              <a:rPr lang="en-US" sz="1800" b="1" dirty="0">
                <a:solidFill>
                  <a:srgbClr val="0070C0"/>
                </a:solidFill>
              </a:rPr>
            </a:br>
            <a:r>
              <a:rPr lang="en-US" sz="1800" b="1" dirty="0">
                <a:solidFill>
                  <a:srgbClr val="0070C0"/>
                </a:solidFill>
              </a:rPr>
              <a:t>		1. The Midwest became a leading center of Industry in the U.S. by 1800’s</a:t>
            </a:r>
            <a:br>
              <a:rPr lang="en-US" sz="1800" b="1" dirty="0">
                <a:solidFill>
                  <a:srgbClr val="0070C0"/>
                </a:solidFill>
              </a:rPr>
            </a:br>
            <a:r>
              <a:rPr lang="en-US" sz="1800" b="1" dirty="0">
                <a:solidFill>
                  <a:srgbClr val="0070C0"/>
                </a:solidFill>
              </a:rPr>
              <a:t>			a) Large supplies of coal made steam power cheap. </a:t>
            </a:r>
            <a:br>
              <a:rPr lang="en-US" sz="1800" b="1" dirty="0">
                <a:solidFill>
                  <a:srgbClr val="0070C0"/>
                </a:solidFill>
              </a:rPr>
            </a:br>
            <a:r>
              <a:rPr lang="en-US" sz="1800" b="1" dirty="0">
                <a:solidFill>
                  <a:srgbClr val="0070C0"/>
                </a:solidFill>
              </a:rPr>
              <a:t>	</a:t>
            </a:r>
            <a:r>
              <a:rPr lang="en-US" sz="1800" b="1" dirty="0">
                <a:solidFill>
                  <a:srgbClr val="FF0000"/>
                </a:solidFill>
              </a:rPr>
              <a:t>C. Canada invades the U.S.</a:t>
            </a:r>
            <a:br>
              <a:rPr lang="en-US" sz="1800" b="1" dirty="0">
                <a:solidFill>
                  <a:srgbClr val="FF0000"/>
                </a:solidFill>
              </a:rPr>
            </a:br>
            <a:r>
              <a:rPr lang="en-US" sz="1800" b="1" dirty="0">
                <a:solidFill>
                  <a:srgbClr val="FF0000"/>
                </a:solidFill>
              </a:rPr>
              <a:t>		1. More accurately the Brits who owned Canada attack the U.S.</a:t>
            </a:r>
            <a:br>
              <a:rPr lang="en-US" sz="1800" b="1" dirty="0">
                <a:solidFill>
                  <a:srgbClr val="FF0000"/>
                </a:solidFill>
              </a:rPr>
            </a:br>
            <a:r>
              <a:rPr lang="en-US" sz="1800" b="1" dirty="0">
                <a:solidFill>
                  <a:srgbClr val="FF0000"/>
                </a:solidFill>
              </a:rPr>
              <a:t>			a) The Capital is attacked and burned to the ground.</a:t>
            </a:r>
            <a:br>
              <a:rPr lang="en-US" sz="1800" b="1" dirty="0">
                <a:solidFill>
                  <a:srgbClr val="FF0000"/>
                </a:solidFill>
              </a:rPr>
            </a:br>
            <a:r>
              <a:rPr lang="en-US" sz="1800" b="1" dirty="0">
                <a:solidFill>
                  <a:srgbClr val="FF0000"/>
                </a:solidFill>
              </a:rPr>
              <a:t>			b) War of 1812 is eventually won by the U.S.</a:t>
            </a:r>
            <a:br>
              <a:rPr lang="en-US" sz="1800" b="1" dirty="0">
                <a:solidFill>
                  <a:srgbClr val="FF0000"/>
                </a:solidFill>
              </a:rPr>
            </a:br>
            <a:r>
              <a:rPr lang="en-US" sz="1800" b="1" dirty="0">
                <a:solidFill>
                  <a:srgbClr val="0070C0"/>
                </a:solidFill>
              </a:rPr>
              <a:t>		</a:t>
            </a:r>
            <a:r>
              <a:rPr lang="en-US" sz="1800" b="1" dirty="0">
                <a:solidFill>
                  <a:srgbClr val="FF0000"/>
                </a:solidFill>
              </a:rPr>
              <a:t>2. Shows that the U.S. and Canada played a role in each others histories </a:t>
            </a:r>
            <a:br>
              <a:rPr lang="en-US" sz="1800" b="1" dirty="0">
                <a:solidFill>
                  <a:srgbClr val="FF0000"/>
                </a:solidFill>
              </a:rPr>
            </a:br>
            <a:br>
              <a:rPr lang="en-US" sz="1800" b="1" dirty="0">
                <a:solidFill>
                  <a:srgbClr val="FF0000"/>
                </a:solidFill>
              </a:rPr>
            </a:br>
            <a:endParaRPr lang="en-US" sz="1800" b="1" dirty="0">
              <a:solidFill>
                <a:srgbClr val="FF0000"/>
              </a:solidFill>
            </a:endParaRPr>
          </a:p>
        </p:txBody>
      </p:sp>
      <p:sp>
        <p:nvSpPr>
          <p:cNvPr id="3" name="Text Placeholder 2"/>
          <p:cNvSpPr>
            <a:spLocks noGrp="1"/>
          </p:cNvSpPr>
          <p:nvPr>
            <p:ph type="body" idx="1"/>
          </p:nvPr>
        </p:nvSpPr>
        <p:spPr>
          <a:xfrm>
            <a:off x="2589212" y="94470"/>
            <a:ext cx="8915399" cy="3500985"/>
          </a:xfrm>
        </p:spPr>
        <p:txBody>
          <a:bodyPr/>
          <a:lstStyle/>
          <a:p>
            <a:pPr algn="ctr"/>
            <a:r>
              <a:rPr lang="en-US" b="1" dirty="0">
                <a:solidFill>
                  <a:schemeClr val="tx1"/>
                </a:solidFill>
              </a:rPr>
              <a:t>Geography</a:t>
            </a:r>
          </a:p>
          <a:p>
            <a:pPr marL="171450" indent="-171450">
              <a:buFont typeface="Arial" panose="020B0604020202020204" pitchFamily="34" charset="0"/>
              <a:buChar char="•"/>
            </a:pPr>
            <a:r>
              <a:rPr lang="en-US" sz="1800" b="1" dirty="0">
                <a:solidFill>
                  <a:schemeClr val="tx1"/>
                </a:solidFill>
              </a:rPr>
              <a:t>States with high elevation are the Rocky </a:t>
            </a:r>
            <a:r>
              <a:rPr lang="en-US" sz="1800" b="1" dirty="0" err="1">
                <a:solidFill>
                  <a:schemeClr val="tx1"/>
                </a:solidFill>
              </a:rPr>
              <a:t>Mtns</a:t>
            </a:r>
            <a:r>
              <a:rPr lang="en-US" sz="1800" b="1" dirty="0">
                <a:solidFill>
                  <a:schemeClr val="tx1"/>
                </a:solidFill>
              </a:rPr>
              <a:t>. – Arizona, Colorado, New Mexico, Utah, Nevada, Wyoming, Idaho, and Montana</a:t>
            </a:r>
          </a:p>
          <a:p>
            <a:pPr marL="171450" indent="-171450">
              <a:buFont typeface="Arial" panose="020B0604020202020204" pitchFamily="34" charset="0"/>
              <a:buChar char="•"/>
            </a:pPr>
            <a:r>
              <a:rPr lang="en-US" sz="1800" b="1" dirty="0">
                <a:solidFill>
                  <a:schemeClr val="tx1"/>
                </a:solidFill>
              </a:rPr>
              <a:t>Appellations Mountain States -  Alabama, Georgia, South and North Carolina – (NC has the highest altitude of any of the Appellation states), Tennessee, Kentucky, Virginia, Maryland, Philly, New York, Mass, Vermont, New Hampshire, and Maine</a:t>
            </a:r>
          </a:p>
          <a:p>
            <a:pPr marL="171450" indent="-171450">
              <a:buFont typeface="Arial" panose="020B0604020202020204" pitchFamily="34" charset="0"/>
              <a:buChar char="•"/>
            </a:pPr>
            <a:r>
              <a:rPr lang="en-US" sz="1800" b="1" dirty="0">
                <a:solidFill>
                  <a:schemeClr val="tx1"/>
                </a:solidFill>
              </a:rPr>
              <a:t>The two Mountain ranges are the only real major mountains in North America</a:t>
            </a:r>
          </a:p>
          <a:p>
            <a:pPr marL="171450" indent="-171450">
              <a:buFont typeface="Arial" panose="020B0604020202020204" pitchFamily="34" charset="0"/>
              <a:buChar char="•"/>
            </a:pPr>
            <a:r>
              <a:rPr lang="en-US" sz="1800" b="1" dirty="0">
                <a:solidFill>
                  <a:schemeClr val="tx1"/>
                </a:solidFill>
              </a:rPr>
              <a:t>Lake Erie forms part of the Northern boarder of Ohio. </a:t>
            </a:r>
          </a:p>
        </p:txBody>
      </p:sp>
    </p:spTree>
    <p:extLst>
      <p:ext uri="{BB962C8B-B14F-4D97-AF65-F5344CB8AC3E}">
        <p14:creationId xmlns:p14="http://schemas.microsoft.com/office/powerpoint/2010/main" val="1891654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    The Capital is sacked in the War of 1812</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49226" y="1264555"/>
            <a:ext cx="7434428" cy="5142230"/>
          </a:xfrm>
        </p:spPr>
      </p:pic>
    </p:spTree>
    <p:extLst>
      <p:ext uri="{BB962C8B-B14F-4D97-AF65-F5344CB8AC3E}">
        <p14:creationId xmlns:p14="http://schemas.microsoft.com/office/powerpoint/2010/main" val="3208429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1" y="88777"/>
            <a:ext cx="8915399" cy="708232"/>
          </a:xfrm>
        </p:spPr>
        <p:txBody>
          <a:bodyPr>
            <a:normAutofit fontScale="90000"/>
          </a:bodyPr>
          <a:lstStyle/>
          <a:p>
            <a:pPr algn="ctr"/>
            <a:r>
              <a:rPr lang="en-US" dirty="0"/>
              <a:t>U.S. History Continued </a:t>
            </a:r>
          </a:p>
        </p:txBody>
      </p:sp>
      <p:sp>
        <p:nvSpPr>
          <p:cNvPr id="3" name="Text Placeholder 2"/>
          <p:cNvSpPr>
            <a:spLocks noGrp="1"/>
          </p:cNvSpPr>
          <p:nvPr>
            <p:ph type="body" idx="1"/>
          </p:nvPr>
        </p:nvSpPr>
        <p:spPr>
          <a:xfrm>
            <a:off x="1839310" y="797009"/>
            <a:ext cx="10089931" cy="5887570"/>
          </a:xfrm>
        </p:spPr>
        <p:txBody>
          <a:bodyPr anchor="t"/>
          <a:lstStyle/>
          <a:p>
            <a:pPr algn="ctr"/>
            <a:r>
              <a:rPr lang="en-US" b="1" dirty="0">
                <a:solidFill>
                  <a:schemeClr val="tx1"/>
                </a:solidFill>
              </a:rPr>
              <a:t>Immigration</a:t>
            </a:r>
            <a:r>
              <a:rPr lang="en-US" b="1" dirty="0"/>
              <a:t> </a:t>
            </a:r>
          </a:p>
          <a:p>
            <a:pPr marL="285750" indent="-285750">
              <a:buFont typeface="Arial" panose="020B0604020202020204" pitchFamily="34" charset="0"/>
              <a:buChar char="•"/>
            </a:pPr>
            <a:r>
              <a:rPr lang="en-US" b="1" dirty="0">
                <a:solidFill>
                  <a:schemeClr val="tx1"/>
                </a:solidFill>
              </a:rPr>
              <a:t>Most people of the U.S. are immigrants of descendants of immigrants</a:t>
            </a:r>
          </a:p>
          <a:p>
            <a:pPr marL="285750" indent="-285750">
              <a:buFont typeface="Arial" panose="020B0604020202020204" pitchFamily="34" charset="0"/>
              <a:buChar char="•"/>
            </a:pPr>
            <a:r>
              <a:rPr lang="en-US" b="1" dirty="0">
                <a:solidFill>
                  <a:schemeClr val="tx1"/>
                </a:solidFill>
              </a:rPr>
              <a:t>Over the years a deeper look at immigration laws</a:t>
            </a:r>
          </a:p>
          <a:p>
            <a:pPr marL="742950" lvl="1" indent="-285750">
              <a:buFont typeface="Arial" panose="020B0604020202020204" pitchFamily="34" charset="0"/>
              <a:buChar char="•"/>
            </a:pPr>
            <a:r>
              <a:rPr lang="en-US" sz="2000" b="1" dirty="0">
                <a:solidFill>
                  <a:schemeClr val="accent4">
                    <a:lumMod val="75000"/>
                  </a:schemeClr>
                </a:solidFill>
              </a:rPr>
              <a:t>From 1830 – 1890: Italians, Irish, British, Jewish people, and Greeks </a:t>
            </a:r>
          </a:p>
          <a:p>
            <a:pPr marL="742950" lvl="1" indent="-285750">
              <a:buFont typeface="Arial" panose="020B0604020202020204" pitchFamily="34" charset="0"/>
              <a:buChar char="•"/>
            </a:pPr>
            <a:r>
              <a:rPr lang="en-US" sz="2000" b="1" dirty="0">
                <a:solidFill>
                  <a:schemeClr val="accent4">
                    <a:lumMod val="75000"/>
                  </a:schemeClr>
                </a:solidFill>
              </a:rPr>
              <a:t>From 1890-1910: Asian, Jewish People, and Middle Eastern</a:t>
            </a:r>
          </a:p>
          <a:p>
            <a:pPr marL="742950" lvl="1" indent="-285750">
              <a:buFont typeface="Arial" panose="020B0604020202020204" pitchFamily="34" charset="0"/>
              <a:buChar char="•"/>
            </a:pPr>
            <a:r>
              <a:rPr lang="en-US" sz="2000" b="1" dirty="0">
                <a:solidFill>
                  <a:schemeClr val="accent4">
                    <a:lumMod val="75000"/>
                  </a:schemeClr>
                </a:solidFill>
              </a:rPr>
              <a:t>From 1911-1930: French, and Jewish People</a:t>
            </a:r>
          </a:p>
          <a:p>
            <a:pPr marL="742950" lvl="1" indent="-285750">
              <a:buFont typeface="Arial" panose="020B0604020202020204" pitchFamily="34" charset="0"/>
              <a:buChar char="•"/>
            </a:pPr>
            <a:r>
              <a:rPr lang="en-US" sz="2000" b="1" dirty="0">
                <a:solidFill>
                  <a:schemeClr val="accent4">
                    <a:lumMod val="75000"/>
                  </a:schemeClr>
                </a:solidFill>
              </a:rPr>
              <a:t>From 1931-1945: Jewish People and Asian</a:t>
            </a:r>
          </a:p>
          <a:p>
            <a:pPr marL="742950" lvl="1" indent="-285750">
              <a:buFont typeface="Arial" panose="020B0604020202020204" pitchFamily="34" charset="0"/>
              <a:buChar char="•"/>
            </a:pPr>
            <a:r>
              <a:rPr lang="en-US" sz="2000" b="1" dirty="0">
                <a:solidFill>
                  <a:schemeClr val="accent4">
                    <a:lumMod val="75000"/>
                  </a:schemeClr>
                </a:solidFill>
              </a:rPr>
              <a:t>From 1946-1975: Germans, Russians, Mexicans, and Ukraine </a:t>
            </a:r>
          </a:p>
          <a:p>
            <a:pPr marL="742950" lvl="1" indent="-285750">
              <a:buFont typeface="Arial" panose="020B0604020202020204" pitchFamily="34" charset="0"/>
              <a:buChar char="•"/>
            </a:pPr>
            <a:r>
              <a:rPr lang="en-US" sz="2000" b="1" dirty="0">
                <a:solidFill>
                  <a:schemeClr val="accent4">
                    <a:lumMod val="75000"/>
                  </a:schemeClr>
                </a:solidFill>
              </a:rPr>
              <a:t>From 1975 – 1996: Most Immigration laws became almost non existent.</a:t>
            </a:r>
          </a:p>
          <a:p>
            <a:pPr marL="742950" lvl="1" indent="-285750">
              <a:buFont typeface="Arial" panose="020B0604020202020204" pitchFamily="34" charset="0"/>
              <a:buChar char="•"/>
            </a:pPr>
            <a:r>
              <a:rPr lang="en-US" sz="2000" b="1" dirty="0">
                <a:solidFill>
                  <a:schemeClr val="accent4">
                    <a:lumMod val="75000"/>
                  </a:schemeClr>
                </a:solidFill>
              </a:rPr>
              <a:t>From 1996 – 2001: Most Immigration laws were removed the addition of Sanctuary cities</a:t>
            </a:r>
          </a:p>
          <a:p>
            <a:pPr marL="742950" lvl="1" indent="-285750">
              <a:buFont typeface="Arial" panose="020B0604020202020204" pitchFamily="34" charset="0"/>
              <a:buChar char="•"/>
            </a:pPr>
            <a:r>
              <a:rPr lang="en-US" sz="2000" b="1" dirty="0">
                <a:solidFill>
                  <a:schemeClr val="accent4">
                    <a:lumMod val="75000"/>
                  </a:schemeClr>
                </a:solidFill>
              </a:rPr>
              <a:t>From 2001 – Present: There are less restrictions on immigration today than there ever has been in the history of the U.S.  </a:t>
            </a:r>
          </a:p>
        </p:txBody>
      </p:sp>
    </p:spTree>
    <p:extLst>
      <p:ext uri="{BB962C8B-B14F-4D97-AF65-F5344CB8AC3E}">
        <p14:creationId xmlns:p14="http://schemas.microsoft.com/office/powerpoint/2010/main" val="2851754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1" y="105662"/>
            <a:ext cx="8915399" cy="737717"/>
          </a:xfrm>
        </p:spPr>
        <p:txBody>
          <a:bodyPr>
            <a:normAutofit/>
          </a:bodyPr>
          <a:lstStyle/>
          <a:p>
            <a:pPr algn="ctr"/>
            <a:r>
              <a:rPr lang="en-US" dirty="0"/>
              <a:t>U.S. and Canadian history part II</a:t>
            </a:r>
          </a:p>
        </p:txBody>
      </p:sp>
      <p:sp>
        <p:nvSpPr>
          <p:cNvPr id="3" name="Text Placeholder 2"/>
          <p:cNvSpPr>
            <a:spLocks noGrp="1"/>
          </p:cNvSpPr>
          <p:nvPr>
            <p:ph type="body" idx="1"/>
          </p:nvPr>
        </p:nvSpPr>
        <p:spPr>
          <a:xfrm>
            <a:off x="2589212" y="843378"/>
            <a:ext cx="8915399" cy="5779363"/>
          </a:xfrm>
        </p:spPr>
        <p:txBody>
          <a:bodyPr>
            <a:normAutofit lnSpcReduction="10000"/>
          </a:bodyPr>
          <a:lstStyle/>
          <a:p>
            <a:pPr algn="ctr"/>
            <a:r>
              <a:rPr lang="en-US" b="1" dirty="0">
                <a:solidFill>
                  <a:schemeClr val="tx1"/>
                </a:solidFill>
              </a:rPr>
              <a:t>Facts you may not know</a:t>
            </a:r>
          </a:p>
          <a:p>
            <a:pPr marL="342900" indent="-342900">
              <a:buFont typeface="Arial" panose="020B0604020202020204" pitchFamily="34" charset="0"/>
              <a:buChar char="•"/>
            </a:pPr>
            <a:r>
              <a:rPr lang="en-US" b="1" dirty="0">
                <a:solidFill>
                  <a:srgbClr val="0070C0"/>
                </a:solidFill>
              </a:rPr>
              <a:t>About 1/3 of the U.S. Population is Not White</a:t>
            </a:r>
          </a:p>
          <a:p>
            <a:pPr marL="342900" indent="-342900">
              <a:buFont typeface="Arial" panose="020B0604020202020204" pitchFamily="34" charset="0"/>
              <a:buChar char="•"/>
            </a:pPr>
            <a:r>
              <a:rPr lang="en-US" b="1" dirty="0">
                <a:solidFill>
                  <a:srgbClr val="0070C0"/>
                </a:solidFill>
              </a:rPr>
              <a:t>The Northeast most dominant characteristics is Megalopolis</a:t>
            </a:r>
          </a:p>
          <a:p>
            <a:pPr marL="342900" indent="-342900">
              <a:buFont typeface="Arial" panose="020B0604020202020204" pitchFamily="34" charset="0"/>
              <a:buChar char="•"/>
            </a:pPr>
            <a:r>
              <a:rPr lang="en-US" b="1" dirty="0">
                <a:solidFill>
                  <a:srgbClr val="FF0000"/>
                </a:solidFill>
              </a:rPr>
              <a:t>The Canadian GOV. is called a Constitutional Monarchy</a:t>
            </a:r>
          </a:p>
          <a:p>
            <a:pPr marL="342900" indent="-342900">
              <a:buFont typeface="Arial" panose="020B0604020202020204" pitchFamily="34" charset="0"/>
              <a:buChar char="•"/>
            </a:pPr>
            <a:r>
              <a:rPr lang="en-US" b="1" dirty="0">
                <a:solidFill>
                  <a:srgbClr val="0070C0"/>
                </a:solidFill>
              </a:rPr>
              <a:t>The U.S. is responsible for the French Revolution </a:t>
            </a:r>
          </a:p>
          <a:p>
            <a:pPr marL="342900" indent="-342900">
              <a:buFont typeface="Arial" panose="020B0604020202020204" pitchFamily="34" charset="0"/>
              <a:buChar char="•"/>
            </a:pPr>
            <a:r>
              <a:rPr lang="en-US" b="1" dirty="0">
                <a:solidFill>
                  <a:srgbClr val="0070C0"/>
                </a:solidFill>
              </a:rPr>
              <a:t>Texas is the only state that could without penalty secede from the United States. It is called the Independent State of Texas for a reason.</a:t>
            </a:r>
          </a:p>
          <a:p>
            <a:pPr marL="342900" indent="-342900">
              <a:buFont typeface="Arial" panose="020B0604020202020204" pitchFamily="34" charset="0"/>
              <a:buChar char="•"/>
            </a:pPr>
            <a:r>
              <a:rPr lang="en-US" b="1" dirty="0">
                <a:solidFill>
                  <a:srgbClr val="0070C0"/>
                </a:solidFill>
              </a:rPr>
              <a:t>The U.S. is the only country in the world to give aid, and to leave soldiers to help rebuild an enemy country</a:t>
            </a:r>
          </a:p>
          <a:p>
            <a:pPr marL="342900" indent="-342900">
              <a:buFont typeface="Arial" panose="020B0604020202020204" pitchFamily="34" charset="0"/>
              <a:buChar char="•"/>
            </a:pPr>
            <a:r>
              <a:rPr lang="en-US" b="1" dirty="0">
                <a:solidFill>
                  <a:srgbClr val="0070C0"/>
                </a:solidFill>
              </a:rPr>
              <a:t>We are widely considered the reason WWI and WWII was won by our side.</a:t>
            </a:r>
          </a:p>
          <a:p>
            <a:pPr marL="342900" indent="-342900">
              <a:buFont typeface="Arial" panose="020B0604020202020204" pitchFamily="34" charset="0"/>
              <a:buChar char="•"/>
            </a:pPr>
            <a:r>
              <a:rPr lang="en-US" b="1" dirty="0">
                <a:solidFill>
                  <a:srgbClr val="0070C0"/>
                </a:solidFill>
              </a:rPr>
              <a:t>As our Economy goes the World’s Economy goes.</a:t>
            </a:r>
          </a:p>
          <a:p>
            <a:pPr marL="342900" indent="-342900">
              <a:buFont typeface="Arial" panose="020B0604020202020204" pitchFamily="34" charset="0"/>
              <a:buChar char="•"/>
            </a:pPr>
            <a:r>
              <a:rPr lang="en-US" b="1" dirty="0">
                <a:solidFill>
                  <a:srgbClr val="0070C0"/>
                </a:solidFill>
              </a:rPr>
              <a:t>We are the first country to allow blacks to compete in the Olympics outside of African countries obviously</a:t>
            </a:r>
          </a:p>
        </p:txBody>
      </p:sp>
    </p:spTree>
    <p:extLst>
      <p:ext uri="{BB962C8B-B14F-4D97-AF65-F5344CB8AC3E}">
        <p14:creationId xmlns:p14="http://schemas.microsoft.com/office/powerpoint/2010/main" val="1936581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 look at U.S. History</a:t>
            </a:r>
          </a:p>
        </p:txBody>
      </p:sp>
      <p:pic>
        <p:nvPicPr>
          <p:cNvPr id="4" name="MWm9w25eRGY"/>
          <p:cNvPicPr>
            <a:picLocks noGrp="1" noRot="1" noChangeAspect="1"/>
          </p:cNvPicPr>
          <p:nvPr>
            <p:ph idx="1"/>
            <a:videoFile r:link="rId1"/>
          </p:nvPr>
        </p:nvPicPr>
        <p:blipFill>
          <a:blip r:embed="rId3"/>
          <a:stretch>
            <a:fillRect/>
          </a:stretch>
        </p:blipFill>
        <p:spPr>
          <a:xfrm>
            <a:off x="1364340" y="1154097"/>
            <a:ext cx="10140272" cy="5703903"/>
          </a:xfrm>
          <a:prstGeom prst="rect">
            <a:avLst/>
          </a:prstGeom>
        </p:spPr>
      </p:pic>
    </p:spTree>
    <p:extLst>
      <p:ext uri="{BB962C8B-B14F-4D97-AF65-F5344CB8AC3E}">
        <p14:creationId xmlns:p14="http://schemas.microsoft.com/office/powerpoint/2010/main" val="30792013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1239</TotalTime>
  <Words>421</Words>
  <Application>Microsoft Office PowerPoint</Application>
  <PresentationFormat>Widescreen</PresentationFormat>
  <Paragraphs>33</Paragraphs>
  <Slides>6</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Wisp</vt:lpstr>
      <vt:lpstr>U.S. and Canadian History</vt:lpstr>
      <vt:lpstr>                                                                                    History I. U.S. and Canadian history  A. In order to expand westward the U.S. needed land they did not own.   1. Thomas Jefferson brokers deals with the French to buy up large chunks of land    a) The man Thomas Jefferson dealt with – Napoleon Bonaparte   B. The U.S. became a leader in industry by the late 1800’s   1. The Midwest became a leading center of Industry in the U.S. by 1800’s    a) Large supplies of coal made steam power cheap.   C. Canada invades the U.S.   1. More accurately the Brits who owned Canada attack the U.S.    a) The Capital is attacked and burned to the ground.    b) War of 1812 is eventually won by the U.S.   2. Shows that the U.S. and Canada played a role in each others histories   </vt:lpstr>
      <vt:lpstr>    The Capital is sacked in the War of 1812</vt:lpstr>
      <vt:lpstr>U.S. History Continued </vt:lpstr>
      <vt:lpstr>U.S. and Canadian history part II</vt:lpstr>
      <vt:lpstr>A look at U.S. History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and Canadian History</dc:title>
  <dc:creator>Microsoft account</dc:creator>
  <cp:lastModifiedBy>Anthony Manna</cp:lastModifiedBy>
  <cp:revision>10</cp:revision>
  <dcterms:created xsi:type="dcterms:W3CDTF">2015-11-09T02:49:44Z</dcterms:created>
  <dcterms:modified xsi:type="dcterms:W3CDTF">2018-11-08T14:47:13Z</dcterms:modified>
</cp:coreProperties>
</file>